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1" r:id="rId4"/>
    <p:sldMasterId id="2147483652" r:id="rId5"/>
  </p:sldMasterIdLst>
  <p:notesMasterIdLst>
    <p:notesMasterId r:id="rId20"/>
  </p:notesMasterIdLst>
  <p:handoutMasterIdLst>
    <p:handoutMasterId r:id="rId21"/>
  </p:handoutMasterIdLst>
  <p:sldIdLst>
    <p:sldId id="334" r:id="rId6"/>
    <p:sldId id="387" r:id="rId7"/>
    <p:sldId id="395" r:id="rId8"/>
    <p:sldId id="400" r:id="rId9"/>
    <p:sldId id="405" r:id="rId10"/>
    <p:sldId id="406" r:id="rId11"/>
    <p:sldId id="350" r:id="rId12"/>
    <p:sldId id="399" r:id="rId13"/>
    <p:sldId id="401" r:id="rId14"/>
    <p:sldId id="388" r:id="rId15"/>
    <p:sldId id="403" r:id="rId16"/>
    <p:sldId id="393" r:id="rId17"/>
    <p:sldId id="404" r:id="rId18"/>
    <p:sldId id="392" r:id="rId19"/>
  </p:sldIdLst>
  <p:sldSz cx="9144000" cy="6858000" type="screen4x3"/>
  <p:notesSz cx="7315200" cy="96012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nie Anderson" initials="CA" lastIdx="23" clrIdx="0">
    <p:extLst>
      <p:ext uri="{19B8F6BF-5375-455C-9EA6-DF929625EA0E}">
        <p15:presenceInfo xmlns:p15="http://schemas.microsoft.com/office/powerpoint/2012/main" userId="S-1-5-21-1702509364-898638527-312552118-6238" providerId="AD"/>
      </p:ext>
    </p:extLst>
  </p:cmAuthor>
  <p:cmAuthor id="2" name="Tracy Zinn" initials="TZ" lastIdx="5" clrIdx="1">
    <p:extLst>
      <p:ext uri="{19B8F6BF-5375-455C-9EA6-DF929625EA0E}">
        <p15:presenceInfo xmlns:p15="http://schemas.microsoft.com/office/powerpoint/2012/main" userId="S-1-5-21-1702509364-898638527-312552118-1011" providerId="AD"/>
      </p:ext>
    </p:extLst>
  </p:cmAuthor>
  <p:cmAuthor id="3" name="Shawn Nevill" initials="SN" lastIdx="2" clrIdx="2">
    <p:extLst>
      <p:ext uri="{19B8F6BF-5375-455C-9EA6-DF929625EA0E}">
        <p15:presenceInfo xmlns:p15="http://schemas.microsoft.com/office/powerpoint/2012/main" userId="S-1-5-21-1702509364-898638527-312552118-6264" providerId="AD"/>
      </p:ext>
    </p:extLst>
  </p:cmAuthor>
  <p:cmAuthor id="4" name="Cristina Maxey" initials="CM" lastIdx="1" clrIdx="3">
    <p:extLst>
      <p:ext uri="{19B8F6BF-5375-455C-9EA6-DF929625EA0E}">
        <p15:presenceInfo xmlns:p15="http://schemas.microsoft.com/office/powerpoint/2012/main" userId="S-1-5-21-1702509364-898638527-312552118-6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F"/>
    <a:srgbClr val="FF9BDF"/>
    <a:srgbClr val="0052A3"/>
    <a:srgbClr val="FF7A7A"/>
    <a:srgbClr val="75D90B"/>
    <a:srgbClr val="C500FF"/>
    <a:srgbClr val="FF0000"/>
    <a:srgbClr val="FFAA00"/>
    <a:srgbClr val="015AE8"/>
    <a:srgbClr val="F7AA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24" autoAdjust="0"/>
    <p:restoredTop sz="78667" autoAdjust="0"/>
  </p:normalViewPr>
  <p:slideViewPr>
    <p:cSldViewPr>
      <p:cViewPr varScale="1">
        <p:scale>
          <a:sx n="84" d="100"/>
          <a:sy n="84" d="100"/>
        </p:scale>
        <p:origin x="4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507"/>
    </p:cViewPr>
  </p:sorterViewPr>
  <p:notesViewPr>
    <p:cSldViewPr>
      <p:cViewPr varScale="1">
        <p:scale>
          <a:sx n="64" d="100"/>
          <a:sy n="64" d="100"/>
        </p:scale>
        <p:origin x="314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Morse" userId="3d3b3c60-6724-49db-81e5-a113eee2b94f" providerId="ADAL" clId="{4252B014-EB21-4468-BA78-7AC4AAB166D3}"/>
    <pc:docChg chg="undo custSel modSld">
      <pc:chgData name="Nicole Morse" userId="3d3b3c60-6724-49db-81e5-a113eee2b94f" providerId="ADAL" clId="{4252B014-EB21-4468-BA78-7AC4AAB166D3}" dt="2022-04-26T00:15:13.459" v="219" actId="20577"/>
      <pc:docMkLst>
        <pc:docMk/>
      </pc:docMkLst>
      <pc:sldChg chg="modNotesTx">
        <pc:chgData name="Nicole Morse" userId="3d3b3c60-6724-49db-81e5-a113eee2b94f" providerId="ADAL" clId="{4252B014-EB21-4468-BA78-7AC4AAB166D3}" dt="2022-04-25T21:19:37.573" v="0" actId="20577"/>
        <pc:sldMkLst>
          <pc:docMk/>
          <pc:sldMk cId="1097067018" sldId="387"/>
        </pc:sldMkLst>
      </pc:sldChg>
      <pc:sldChg chg="modNotesTx">
        <pc:chgData name="Nicole Morse" userId="3d3b3c60-6724-49db-81e5-a113eee2b94f" providerId="ADAL" clId="{4252B014-EB21-4468-BA78-7AC4AAB166D3}" dt="2022-04-25T21:21:27.959" v="3" actId="6549"/>
        <pc:sldMkLst>
          <pc:docMk/>
          <pc:sldMk cId="1389399545" sldId="388"/>
        </pc:sldMkLst>
      </pc:sldChg>
      <pc:sldChg chg="modSp mod modNotesTx">
        <pc:chgData name="Nicole Morse" userId="3d3b3c60-6724-49db-81e5-a113eee2b94f" providerId="ADAL" clId="{4252B014-EB21-4468-BA78-7AC4AAB166D3}" dt="2022-04-26T00:15:13.459" v="219" actId="20577"/>
        <pc:sldMkLst>
          <pc:docMk/>
          <pc:sldMk cId="4229528257" sldId="392"/>
        </pc:sldMkLst>
        <pc:spChg chg="mod">
          <ac:chgData name="Nicole Morse" userId="3d3b3c60-6724-49db-81e5-a113eee2b94f" providerId="ADAL" clId="{4252B014-EB21-4468-BA78-7AC4AAB166D3}" dt="2022-04-26T00:15:13.459" v="219" actId="20577"/>
          <ac:spMkLst>
            <pc:docMk/>
            <pc:sldMk cId="4229528257" sldId="392"/>
            <ac:spMk id="3" creationId="{1B19099A-5A84-4CE5-9583-EA8E6635B00C}"/>
          </ac:spMkLst>
        </pc:spChg>
      </pc:sldChg>
      <pc:sldChg chg="modSp mod modNotesTx">
        <pc:chgData name="Nicole Morse" userId="3d3b3c60-6724-49db-81e5-a113eee2b94f" providerId="ADAL" clId="{4252B014-EB21-4468-BA78-7AC4AAB166D3}" dt="2022-04-25T21:22:04.511" v="7" actId="20577"/>
        <pc:sldMkLst>
          <pc:docMk/>
          <pc:sldMk cId="2525120842" sldId="393"/>
        </pc:sldMkLst>
        <pc:spChg chg="mod">
          <ac:chgData name="Nicole Morse" userId="3d3b3c60-6724-49db-81e5-a113eee2b94f" providerId="ADAL" clId="{4252B014-EB21-4468-BA78-7AC4AAB166D3}" dt="2022-04-25T21:22:04.511" v="7" actId="20577"/>
          <ac:spMkLst>
            <pc:docMk/>
            <pc:sldMk cId="2525120842" sldId="393"/>
            <ac:spMk id="4" creationId="{8779DBF4-326F-413E-A4A9-136BFB502224}"/>
          </ac:spMkLst>
        </pc:spChg>
      </pc:sldChg>
      <pc:sldChg chg="modNotesTx">
        <pc:chgData name="Nicole Morse" userId="3d3b3c60-6724-49db-81e5-a113eee2b94f" providerId="ADAL" clId="{4252B014-EB21-4468-BA78-7AC4AAB166D3}" dt="2022-04-25T21:21:10.613" v="1" actId="6549"/>
        <pc:sldMkLst>
          <pc:docMk/>
          <pc:sldMk cId="3822015454" sldId="399"/>
        </pc:sldMkLst>
      </pc:sldChg>
      <pc:sldChg chg="modNotesTx">
        <pc:chgData name="Nicole Morse" userId="3d3b3c60-6724-49db-81e5-a113eee2b94f" providerId="ADAL" clId="{4252B014-EB21-4468-BA78-7AC4AAB166D3}" dt="2022-04-25T21:21:21.521" v="2" actId="6549"/>
        <pc:sldMkLst>
          <pc:docMk/>
          <pc:sldMk cId="4130310413" sldId="401"/>
        </pc:sldMkLst>
      </pc:sldChg>
      <pc:sldChg chg="modNotesTx">
        <pc:chgData name="Nicole Morse" userId="3d3b3c60-6724-49db-81e5-a113eee2b94f" providerId="ADAL" clId="{4252B014-EB21-4468-BA78-7AC4AAB166D3}" dt="2022-04-25T21:21:40.306" v="4" actId="6549"/>
        <pc:sldMkLst>
          <pc:docMk/>
          <pc:sldMk cId="1215216013" sldId="403"/>
        </pc:sldMkLst>
      </pc:sldChg>
      <pc:sldChg chg="modSp mod">
        <pc:chgData name="Nicole Morse" userId="3d3b3c60-6724-49db-81e5-a113eee2b94f" providerId="ADAL" clId="{4252B014-EB21-4468-BA78-7AC4AAB166D3}" dt="2022-04-25T21:22:20.335" v="9" actId="20577"/>
        <pc:sldMkLst>
          <pc:docMk/>
          <pc:sldMk cId="1688366897" sldId="404"/>
        </pc:sldMkLst>
        <pc:spChg chg="mod">
          <ac:chgData name="Nicole Morse" userId="3d3b3c60-6724-49db-81e5-a113eee2b94f" providerId="ADAL" clId="{4252B014-EB21-4468-BA78-7AC4AAB166D3}" dt="2022-04-25T21:22:20.335" v="9" actId="20577"/>
          <ac:spMkLst>
            <pc:docMk/>
            <pc:sldMk cId="1688366897" sldId="404"/>
            <ac:spMk id="4" creationId="{8779DBF4-326F-413E-A4A9-136BFB502224}"/>
          </ac:spMkLst>
        </pc:spChg>
      </pc:sldChg>
      <pc:sldChg chg="modSp mod">
        <pc:chgData name="Nicole Morse" userId="3d3b3c60-6724-49db-81e5-a113eee2b94f" providerId="ADAL" clId="{4252B014-EB21-4468-BA78-7AC4AAB166D3}" dt="2022-04-26T00:10:39.693" v="27" actId="14100"/>
        <pc:sldMkLst>
          <pc:docMk/>
          <pc:sldMk cId="3593523737" sldId="405"/>
        </pc:sldMkLst>
        <pc:spChg chg="mod">
          <ac:chgData name="Nicole Morse" userId="3d3b3c60-6724-49db-81e5-a113eee2b94f" providerId="ADAL" clId="{4252B014-EB21-4468-BA78-7AC4AAB166D3}" dt="2022-04-26T00:10:39.693" v="27" actId="14100"/>
          <ac:spMkLst>
            <pc:docMk/>
            <pc:sldMk cId="3593523737" sldId="405"/>
            <ac:spMk id="12" creationId="{D961D859-F078-4B76-9726-1CB5A731B7D9}"/>
          </ac:spMkLst>
        </pc:spChg>
      </pc:sldChg>
      <pc:sldChg chg="modSp mod modNotesTx">
        <pc:chgData name="Nicole Morse" userId="3d3b3c60-6724-49db-81e5-a113eee2b94f" providerId="ADAL" clId="{4252B014-EB21-4468-BA78-7AC4AAB166D3}" dt="2022-04-26T00:13:40.292" v="156" actId="6549"/>
        <pc:sldMkLst>
          <pc:docMk/>
          <pc:sldMk cId="827835387" sldId="406"/>
        </pc:sldMkLst>
        <pc:spChg chg="mod">
          <ac:chgData name="Nicole Morse" userId="3d3b3c60-6724-49db-81e5-a113eee2b94f" providerId="ADAL" clId="{4252B014-EB21-4468-BA78-7AC4AAB166D3}" dt="2022-04-26T00:13:15.020" v="151" actId="20577"/>
          <ac:spMkLst>
            <pc:docMk/>
            <pc:sldMk cId="827835387" sldId="406"/>
            <ac:spMk id="2" creationId="{B44A6736-8A51-4C94-BD2B-AD1FE4AF378A}"/>
          </ac:spMkLst>
        </pc:spChg>
      </pc:sldChg>
    </pc:docChg>
  </pc:docChgLst>
  <pc:docChgLst>
    <pc:chgData name="Nicole Morse" userId="3d3b3c60-6724-49db-81e5-a113eee2b94f" providerId="ADAL" clId="{95F0E7DF-7A53-492A-A2DF-68DD32D530EF}"/>
    <pc:docChg chg="modSld">
      <pc:chgData name="Nicole Morse" userId="3d3b3c60-6724-49db-81e5-a113eee2b94f" providerId="ADAL" clId="{95F0E7DF-7A53-492A-A2DF-68DD32D530EF}" dt="2022-08-01T16:24:23.450" v="0" actId="6549"/>
      <pc:docMkLst>
        <pc:docMk/>
      </pc:docMkLst>
      <pc:sldChg chg="modNotesTx">
        <pc:chgData name="Nicole Morse" userId="3d3b3c60-6724-49db-81e5-a113eee2b94f" providerId="ADAL" clId="{95F0E7DF-7A53-492A-A2DF-68DD32D530EF}" dt="2022-08-01T16:24:23.450" v="0" actId="6549"/>
        <pc:sldMkLst>
          <pc:docMk/>
          <pc:sldMk cId="1514346164" sldId="350"/>
        </pc:sldMkLst>
      </pc:sldChg>
    </pc:docChg>
  </pc:docChgLst>
  <pc:docChgLst>
    <pc:chgData name="Tracy Chu" userId="3533488a-2130-4841-a7e9-55ffb7fd8b7f" providerId="ADAL" clId="{AFC04AB5-ECEA-4814-BCBE-5D2BA21D7C34}"/>
    <pc:docChg chg="modSld modMainMaster">
      <pc:chgData name="Tracy Chu" userId="3533488a-2130-4841-a7e9-55ffb7fd8b7f" providerId="ADAL" clId="{AFC04AB5-ECEA-4814-BCBE-5D2BA21D7C34}" dt="2022-07-28T15:59:09.648" v="35" actId="207"/>
      <pc:docMkLst>
        <pc:docMk/>
      </pc:docMkLst>
      <pc:sldChg chg="modSp mod">
        <pc:chgData name="Tracy Chu" userId="3533488a-2130-4841-a7e9-55ffb7fd8b7f" providerId="ADAL" clId="{AFC04AB5-ECEA-4814-BCBE-5D2BA21D7C34}" dt="2022-07-28T15:56:31.625" v="8" actId="207"/>
        <pc:sldMkLst>
          <pc:docMk/>
          <pc:sldMk cId="4048719332" sldId="334"/>
        </pc:sldMkLst>
        <pc:spChg chg="mod">
          <ac:chgData name="Tracy Chu" userId="3533488a-2130-4841-a7e9-55ffb7fd8b7f" providerId="ADAL" clId="{AFC04AB5-ECEA-4814-BCBE-5D2BA21D7C34}" dt="2022-07-28T15:56:31.625" v="8" actId="207"/>
          <ac:spMkLst>
            <pc:docMk/>
            <pc:sldMk cId="4048719332" sldId="334"/>
            <ac:spMk id="10" creationId="{CA9A27BB-4546-4BC6-85A2-F0A1C621B9DD}"/>
          </ac:spMkLst>
        </pc:spChg>
      </pc:sldChg>
      <pc:sldMasterChg chg="modSp mod">
        <pc:chgData name="Tracy Chu" userId="3533488a-2130-4841-a7e9-55ffb7fd8b7f" providerId="ADAL" clId="{AFC04AB5-ECEA-4814-BCBE-5D2BA21D7C34}" dt="2022-07-28T15:59:09.648" v="35" actId="207"/>
        <pc:sldMasterMkLst>
          <pc:docMk/>
          <pc:sldMasterMk cId="3556682711" sldId="2147483652"/>
        </pc:sldMasterMkLst>
        <pc:spChg chg="mod">
          <ac:chgData name="Tracy Chu" userId="3533488a-2130-4841-a7e9-55ffb7fd8b7f" providerId="ADAL" clId="{AFC04AB5-ECEA-4814-BCBE-5D2BA21D7C34}" dt="2022-07-28T15:59:09.648" v="35" actId="207"/>
          <ac:spMkLst>
            <pc:docMk/>
            <pc:sldMasterMk cId="3556682711" sldId="2147483652"/>
            <ac:spMk id="3" creationId="{76462BE2-6293-4B2D-9F04-4E5E10B79E07}"/>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1426" tIns="45712" rIns="91426" bIns="45712" rtlCol="0"/>
          <a:lstStyle>
            <a:lvl1pPr algn="l">
              <a:defRPr sz="1100"/>
            </a:lvl1pPr>
          </a:lstStyle>
          <a:p>
            <a:endParaRPr lang="en-US" dirty="0"/>
          </a:p>
        </p:txBody>
      </p:sp>
      <p:sp>
        <p:nvSpPr>
          <p:cNvPr id="3" name="Date Placeholder 2"/>
          <p:cNvSpPr>
            <a:spLocks noGrp="1"/>
          </p:cNvSpPr>
          <p:nvPr>
            <p:ph type="dt" sz="quarter" idx="1"/>
          </p:nvPr>
        </p:nvSpPr>
        <p:spPr>
          <a:xfrm>
            <a:off x="4143376" y="1"/>
            <a:ext cx="3170238" cy="481013"/>
          </a:xfrm>
          <a:prstGeom prst="rect">
            <a:avLst/>
          </a:prstGeom>
        </p:spPr>
        <p:txBody>
          <a:bodyPr vert="horz" lIns="91426" tIns="45712" rIns="91426" bIns="45712" rtlCol="0"/>
          <a:lstStyle>
            <a:lvl1pPr algn="r">
              <a:defRPr sz="1100"/>
            </a:lvl1pPr>
          </a:lstStyle>
          <a:p>
            <a:fld id="{5B028DF7-E29A-424E-8899-7F4E54588B0A}" type="datetimeFigureOut">
              <a:rPr lang="en-US" smtClean="0"/>
              <a:t>8/1/2022</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26" tIns="45712" rIns="91426" bIns="45712" rtlCol="0" anchor="b"/>
          <a:lstStyle>
            <a:lvl1pPr algn="l">
              <a:defRPr sz="1100"/>
            </a:lvl1pPr>
          </a:lstStyle>
          <a:p>
            <a:endParaRPr lang="en-US" dirty="0"/>
          </a:p>
        </p:txBody>
      </p:sp>
      <p:sp>
        <p:nvSpPr>
          <p:cNvPr id="5" name="Slide Number Placeholder 4"/>
          <p:cNvSpPr>
            <a:spLocks noGrp="1"/>
          </p:cNvSpPr>
          <p:nvPr>
            <p:ph type="sldNum" sz="quarter" idx="3"/>
          </p:nvPr>
        </p:nvSpPr>
        <p:spPr>
          <a:xfrm>
            <a:off x="4143376" y="9120188"/>
            <a:ext cx="3170238" cy="481012"/>
          </a:xfrm>
          <a:prstGeom prst="rect">
            <a:avLst/>
          </a:prstGeom>
        </p:spPr>
        <p:txBody>
          <a:bodyPr vert="horz" lIns="91426" tIns="45712" rIns="91426" bIns="45712" rtlCol="0" anchor="b"/>
          <a:lstStyle>
            <a:lvl1pPr algn="r">
              <a:defRPr sz="1100"/>
            </a:lvl1pPr>
          </a:lstStyle>
          <a:p>
            <a:fld id="{18BFBED5-D1AA-40B6-9475-E55106FDFCEC}" type="slidenum">
              <a:rPr lang="en-US" smtClean="0"/>
              <a:t>‹#›</a:t>
            </a:fld>
            <a:endParaRPr lang="en-US" dirty="0"/>
          </a:p>
        </p:txBody>
      </p:sp>
    </p:spTree>
    <p:extLst>
      <p:ext uri="{BB962C8B-B14F-4D97-AF65-F5344CB8AC3E}">
        <p14:creationId xmlns:p14="http://schemas.microsoft.com/office/powerpoint/2010/main" val="205473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1" cy="480060"/>
          </a:xfrm>
          <a:prstGeom prst="rect">
            <a:avLst/>
          </a:prstGeom>
        </p:spPr>
        <p:txBody>
          <a:bodyPr vert="horz" lIns="96593" tIns="48296" rIns="96593" bIns="48296" rtlCol="0"/>
          <a:lstStyle>
            <a:lvl1pPr algn="l">
              <a:defRPr sz="1100"/>
            </a:lvl1pPr>
          </a:lstStyle>
          <a:p>
            <a:endParaRPr lang="en-US" dirty="0"/>
          </a:p>
        </p:txBody>
      </p:sp>
      <p:sp>
        <p:nvSpPr>
          <p:cNvPr id="3" name="Date Placeholder 2"/>
          <p:cNvSpPr>
            <a:spLocks noGrp="1"/>
          </p:cNvSpPr>
          <p:nvPr>
            <p:ph type="dt" idx="1"/>
          </p:nvPr>
        </p:nvSpPr>
        <p:spPr>
          <a:xfrm>
            <a:off x="4143589" y="0"/>
            <a:ext cx="3169921" cy="480060"/>
          </a:xfrm>
          <a:prstGeom prst="rect">
            <a:avLst/>
          </a:prstGeom>
        </p:spPr>
        <p:txBody>
          <a:bodyPr vert="horz" lIns="96593" tIns="48296" rIns="96593" bIns="48296" rtlCol="0"/>
          <a:lstStyle>
            <a:lvl1pPr algn="r">
              <a:defRPr sz="1100"/>
            </a:lvl1pPr>
          </a:lstStyle>
          <a:p>
            <a:fld id="{B95EF255-A911-489E-B88A-5B101763C6A1}" type="datetimeFigureOut">
              <a:rPr lang="en-US" smtClean="0"/>
              <a:pPr/>
              <a:t>8/1/2022</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593" tIns="48296" rIns="96593" bIns="48296" rtlCol="0" anchor="ctr"/>
          <a:lstStyle/>
          <a:p>
            <a:endParaRPr lang="en-US" dirty="0"/>
          </a:p>
        </p:txBody>
      </p:sp>
      <p:sp>
        <p:nvSpPr>
          <p:cNvPr id="5" name="Notes Placeholder 4"/>
          <p:cNvSpPr>
            <a:spLocks noGrp="1"/>
          </p:cNvSpPr>
          <p:nvPr>
            <p:ph type="body" sz="quarter" idx="3"/>
          </p:nvPr>
        </p:nvSpPr>
        <p:spPr>
          <a:xfrm>
            <a:off x="731522" y="4560572"/>
            <a:ext cx="5852160" cy="4320540"/>
          </a:xfrm>
          <a:prstGeom prst="rect">
            <a:avLst/>
          </a:prstGeom>
        </p:spPr>
        <p:txBody>
          <a:bodyPr vert="horz" lIns="96593" tIns="48296" rIns="96593" bIns="4829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9119474"/>
            <a:ext cx="3169921" cy="480060"/>
          </a:xfrm>
          <a:prstGeom prst="rect">
            <a:avLst/>
          </a:prstGeom>
        </p:spPr>
        <p:txBody>
          <a:bodyPr vert="horz" lIns="96593" tIns="48296" rIns="96593" bIns="48296" rtlCol="0" anchor="b"/>
          <a:lstStyle>
            <a:lvl1pPr algn="l">
              <a:defRPr sz="1100"/>
            </a:lvl1pPr>
          </a:lstStyle>
          <a:p>
            <a:endParaRPr lang="en-US" dirty="0"/>
          </a:p>
        </p:txBody>
      </p:sp>
      <p:sp>
        <p:nvSpPr>
          <p:cNvPr id="7" name="Slide Number Placeholder 6"/>
          <p:cNvSpPr>
            <a:spLocks noGrp="1"/>
          </p:cNvSpPr>
          <p:nvPr>
            <p:ph type="sldNum" sz="quarter" idx="5"/>
          </p:nvPr>
        </p:nvSpPr>
        <p:spPr>
          <a:xfrm>
            <a:off x="4143589" y="9119474"/>
            <a:ext cx="3169921" cy="480060"/>
          </a:xfrm>
          <a:prstGeom prst="rect">
            <a:avLst/>
          </a:prstGeom>
        </p:spPr>
        <p:txBody>
          <a:bodyPr vert="horz" lIns="96593" tIns="48296" rIns="96593" bIns="48296" rtlCol="0" anchor="b"/>
          <a:lstStyle>
            <a:lvl1pPr algn="r">
              <a:defRPr sz="1100"/>
            </a:lvl1pPr>
          </a:lstStyle>
          <a:p>
            <a:fld id="{C408A21D-CB1C-46E7-B473-467CDEBFD040}" type="slidenum">
              <a:rPr lang="en-US" smtClean="0"/>
              <a:pPr/>
              <a:t>‹#›</a:t>
            </a:fld>
            <a:endParaRPr lang="en-US" dirty="0"/>
          </a:p>
        </p:txBody>
      </p:sp>
    </p:spTree>
    <p:extLst>
      <p:ext uri="{BB962C8B-B14F-4D97-AF65-F5344CB8AC3E}">
        <p14:creationId xmlns:p14="http://schemas.microsoft.com/office/powerpoint/2010/main" val="436045316"/>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C408A21D-CB1C-46E7-B473-467CDEBFD040}" type="slidenum">
              <a:rPr lang="en-US" smtClean="0"/>
              <a:pPr/>
              <a:t>1</a:t>
            </a:fld>
            <a:endParaRPr lang="en-US" dirty="0"/>
          </a:p>
        </p:txBody>
      </p:sp>
    </p:spTree>
    <p:extLst>
      <p:ext uri="{BB962C8B-B14F-4D97-AF65-F5344CB8AC3E}">
        <p14:creationId xmlns:p14="http://schemas.microsoft.com/office/powerpoint/2010/main" val="330954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10"/>
          </p:nvPr>
        </p:nvSpPr>
        <p:spPr/>
        <p:txBody>
          <a:bodyPr/>
          <a:lstStyle/>
          <a:p>
            <a:fld id="{C408A21D-CB1C-46E7-B473-467CDEBFD040}" type="slidenum">
              <a:rPr lang="en-US" smtClean="0"/>
              <a:pPr/>
              <a:t>10</a:t>
            </a:fld>
            <a:endParaRPr lang="en-US" dirty="0"/>
          </a:p>
        </p:txBody>
      </p:sp>
    </p:spTree>
    <p:extLst>
      <p:ext uri="{BB962C8B-B14F-4D97-AF65-F5344CB8AC3E}">
        <p14:creationId xmlns:p14="http://schemas.microsoft.com/office/powerpoint/2010/main" val="1620287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08A21D-CB1C-46E7-B473-467CDEBFD040}" type="slidenum">
              <a:rPr lang="en-US" smtClean="0"/>
              <a:pPr/>
              <a:t>11</a:t>
            </a:fld>
            <a:endParaRPr lang="en-US" dirty="0"/>
          </a:p>
        </p:txBody>
      </p:sp>
    </p:spTree>
    <p:extLst>
      <p:ext uri="{BB962C8B-B14F-4D97-AF65-F5344CB8AC3E}">
        <p14:creationId xmlns:p14="http://schemas.microsoft.com/office/powerpoint/2010/main" val="1646789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08A21D-CB1C-46E7-B473-467CDEBFD040}" type="slidenum">
              <a:rPr lang="en-US" smtClean="0"/>
              <a:pPr/>
              <a:t>12</a:t>
            </a:fld>
            <a:endParaRPr lang="en-US" dirty="0"/>
          </a:p>
        </p:txBody>
      </p:sp>
    </p:spTree>
    <p:extLst>
      <p:ext uri="{BB962C8B-B14F-4D97-AF65-F5344CB8AC3E}">
        <p14:creationId xmlns:p14="http://schemas.microsoft.com/office/powerpoint/2010/main" val="1880739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EIR will analyze 13 environmental topics. </a:t>
            </a:r>
          </a:p>
        </p:txBody>
      </p:sp>
      <p:sp>
        <p:nvSpPr>
          <p:cNvPr id="4" name="Slide Number Placeholder 3"/>
          <p:cNvSpPr>
            <a:spLocks noGrp="1"/>
          </p:cNvSpPr>
          <p:nvPr>
            <p:ph type="sldNum" sz="quarter" idx="5"/>
          </p:nvPr>
        </p:nvSpPr>
        <p:spPr/>
        <p:txBody>
          <a:bodyPr/>
          <a:lstStyle/>
          <a:p>
            <a:fld id="{C408A21D-CB1C-46E7-B473-467CDEBFD040}" type="slidenum">
              <a:rPr lang="en-US" smtClean="0"/>
              <a:pPr/>
              <a:t>13</a:t>
            </a:fld>
            <a:endParaRPr lang="en-US" dirty="0"/>
          </a:p>
        </p:txBody>
      </p:sp>
    </p:spTree>
    <p:extLst>
      <p:ext uri="{BB962C8B-B14F-4D97-AF65-F5344CB8AC3E}">
        <p14:creationId xmlns:p14="http://schemas.microsoft.com/office/powerpoint/2010/main" val="2603305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08A21D-CB1C-46E7-B473-467CDEBFD040}" type="slidenum">
              <a:rPr lang="en-US" smtClean="0"/>
              <a:pPr/>
              <a:t>14</a:t>
            </a:fld>
            <a:endParaRPr lang="en-US" dirty="0"/>
          </a:p>
        </p:txBody>
      </p:sp>
    </p:spTree>
    <p:extLst>
      <p:ext uri="{BB962C8B-B14F-4D97-AF65-F5344CB8AC3E}">
        <p14:creationId xmlns:p14="http://schemas.microsoft.com/office/powerpoint/2010/main" val="401726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8A21D-CB1C-46E7-B473-467CDEBFD040}" type="slidenum">
              <a:rPr lang="en-US" smtClean="0"/>
              <a:pPr/>
              <a:t>2</a:t>
            </a:fld>
            <a:endParaRPr lang="en-US" dirty="0"/>
          </a:p>
        </p:txBody>
      </p:sp>
    </p:spTree>
    <p:extLst>
      <p:ext uri="{BB962C8B-B14F-4D97-AF65-F5344CB8AC3E}">
        <p14:creationId xmlns:p14="http://schemas.microsoft.com/office/powerpoint/2010/main" val="2968666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5856" indent="-175856" defTabSz="937900">
              <a:buFont typeface="Arial" panose="020B0604020202020204" pitchFamily="34" charset="0"/>
              <a:buChar char="•"/>
              <a:defRPr/>
            </a:pPr>
            <a:r>
              <a:rPr lang="en-US" dirty="0"/>
              <a:t>The Project site is an approximate 30.9-acre site located east of Western Knolls Avenue and south of the SR-60 Freeway, at 38021 SR-60 Freeway (Assessor’s Parcel Number [APN] 417-020—070), in the City of Beaumont. Regional access to the Project site is provided via the SR-60 Freeway at Potrero Boulevard and the SR-60 at Western Knolls Avenue to the west. </a:t>
            </a:r>
          </a:p>
          <a:p>
            <a:pPr marL="175856" indent="-175856" defTabSz="937900">
              <a:buFont typeface="Arial" panose="020B0604020202020204" pitchFamily="34" charset="0"/>
              <a:buChar char="•"/>
              <a:defRPr/>
            </a:pPr>
            <a:endParaRPr lang="en-US" dirty="0"/>
          </a:p>
          <a:p>
            <a:pPr marL="175856" marR="0" lvl="0" indent="-175856" algn="l" defTabSz="937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Project site is developed with the former Dowling Fruit Orchard that includes an abandoned produce store and sheds on the northwestern corner of the site. Various types of fruit trees that are no longer cultivated or irrigated are present on the undeveloped portion of the Project site as well as disturbed plowed fallow land between plantings. Dowling Fruit Orchard is now closed and was formerly a family-owned business. Local access to the Project site is currently provided by Western Knolls Avenue to the west and Nicholas Road to the southeast.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5856" indent="-175856" defTabSz="937900">
              <a:buFont typeface="Arial" panose="020B0604020202020204" pitchFamily="34" charset="0"/>
              <a:buChar char="•"/>
              <a:defRPr/>
            </a:pPr>
            <a:endParaRPr lang="en-US" dirty="0"/>
          </a:p>
          <a:p>
            <a:pPr marL="175856" indent="-175856" defTabSz="937900">
              <a:buFont typeface="Arial" panose="020B0604020202020204" pitchFamily="34" charset="0"/>
              <a:buChar char="•"/>
              <a:defRPr/>
            </a:pPr>
            <a:endParaRPr lang="en-US" dirty="0"/>
          </a:p>
          <a:p>
            <a:pPr marL="175856" indent="-175856" defTabSz="937900">
              <a:buFont typeface="Arial" panose="020B0604020202020204" pitchFamily="34" charset="0"/>
              <a:buChar char="•"/>
              <a:defRPr/>
            </a:pPr>
            <a:endParaRPr lang="en-US" dirty="0"/>
          </a:p>
          <a:p>
            <a:pPr marL="175856" indent="-17585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408A21D-CB1C-46E7-B473-467CDEBFD040}" type="slidenum">
              <a:rPr lang="en-US" smtClean="0"/>
              <a:pPr/>
              <a:t>3</a:t>
            </a:fld>
            <a:endParaRPr lang="en-US" dirty="0"/>
          </a:p>
        </p:txBody>
      </p:sp>
    </p:spTree>
    <p:extLst>
      <p:ext uri="{BB962C8B-B14F-4D97-AF65-F5344CB8AC3E}">
        <p14:creationId xmlns:p14="http://schemas.microsoft.com/office/powerpoint/2010/main" val="240936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5856" indent="-175856">
              <a:buFont typeface="Arial" panose="020B0604020202020204" pitchFamily="34" charset="0"/>
              <a:buChar char="•"/>
            </a:pPr>
            <a:r>
              <a:rPr lang="en-US" dirty="0"/>
              <a:t>Truck access to the Project site would be provided via a primary driveway on the southeast corner at Nicholas Road, with a secondary truck access to the intersection of Prosperity Way and Distribution Way. Primary auto and emergency vehicle access provided at the southwest corner at the intersection of Prosperity Way and Distribution Way, with a secondary point of access at the southeast corner to Nicholas Road. </a:t>
            </a:r>
          </a:p>
        </p:txBody>
      </p:sp>
      <p:sp>
        <p:nvSpPr>
          <p:cNvPr id="4" name="Slide Number Placeholder 3"/>
          <p:cNvSpPr>
            <a:spLocks noGrp="1"/>
          </p:cNvSpPr>
          <p:nvPr>
            <p:ph type="sldNum" sz="quarter" idx="5"/>
          </p:nvPr>
        </p:nvSpPr>
        <p:spPr/>
        <p:txBody>
          <a:bodyPr/>
          <a:lstStyle/>
          <a:p>
            <a:fld id="{C408A21D-CB1C-46E7-B473-467CDEBFD040}" type="slidenum">
              <a:rPr lang="en-US" smtClean="0"/>
              <a:pPr/>
              <a:t>4</a:t>
            </a:fld>
            <a:endParaRPr lang="en-US" dirty="0"/>
          </a:p>
        </p:txBody>
      </p:sp>
    </p:spTree>
    <p:extLst>
      <p:ext uri="{BB962C8B-B14F-4D97-AF65-F5344CB8AC3E}">
        <p14:creationId xmlns:p14="http://schemas.microsoft.com/office/powerpoint/2010/main" val="3849969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5856" indent="-175856">
              <a:buFont typeface="Arial" panose="020B0604020202020204" pitchFamily="34" charset="0"/>
              <a:buChar char="•"/>
            </a:pPr>
            <a:r>
              <a:rPr lang="en-US" dirty="0"/>
              <a:t>The proposed building would be constructed to be LEED equivalent with a maximum of </a:t>
            </a:r>
            <a:r>
              <a:rPr lang="en-US" b="1" dirty="0"/>
              <a:t>50 feet </a:t>
            </a:r>
            <a:r>
              <a:rPr lang="en-US" dirty="0"/>
              <a:t>in height and designed in a contemporary architectural style. Architectural features associated with the building include the use of concrete tilt-up panels, corrugated metal accent paneling, tinted glass, metal canopies, and architectural reveals. The building would be painted with a mixture of four colors, including white, grays, and blue tones.</a:t>
            </a:r>
          </a:p>
        </p:txBody>
      </p:sp>
      <p:sp>
        <p:nvSpPr>
          <p:cNvPr id="4" name="Slide Number Placeholder 3"/>
          <p:cNvSpPr>
            <a:spLocks noGrp="1"/>
          </p:cNvSpPr>
          <p:nvPr>
            <p:ph type="sldNum" sz="quarter" idx="5"/>
          </p:nvPr>
        </p:nvSpPr>
        <p:spPr/>
        <p:txBody>
          <a:bodyPr/>
          <a:lstStyle/>
          <a:p>
            <a:fld id="{C408A21D-CB1C-46E7-B473-467CDEBFD040}" type="slidenum">
              <a:rPr lang="en-US" smtClean="0"/>
              <a:pPr/>
              <a:t>5</a:t>
            </a:fld>
            <a:endParaRPr lang="en-US" dirty="0"/>
          </a:p>
        </p:txBody>
      </p:sp>
    </p:spTree>
    <p:extLst>
      <p:ext uri="{BB962C8B-B14F-4D97-AF65-F5344CB8AC3E}">
        <p14:creationId xmlns:p14="http://schemas.microsoft.com/office/powerpoint/2010/main" val="1443560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5856" indent="-175856">
              <a:buFont typeface="Arial" panose="020B0604020202020204" pitchFamily="34" charset="0"/>
              <a:buChar char="•"/>
            </a:pPr>
            <a:r>
              <a:rPr lang="en-US" dirty="0"/>
              <a:t>Landscaping will feature drought-tolerant plant materials: A total of 194 trees, including 13 36” box and 181 24” box trees. A bio-retention basin with a capacity of approximately 69,338 cubic feet would be constructed along the western property line.</a:t>
            </a:r>
          </a:p>
          <a:p>
            <a:pPr marL="175856" indent="-175856">
              <a:buFont typeface="Arial" panose="020B0604020202020204" pitchFamily="34" charset="0"/>
              <a:buChar char="•"/>
            </a:pPr>
            <a:endParaRPr lang="en-US" dirty="0"/>
          </a:p>
          <a:p>
            <a:pPr marL="175856" indent="-175856">
              <a:buFont typeface="Arial" panose="020B0604020202020204" pitchFamily="34" charset="0"/>
              <a:buChar char="•"/>
            </a:pPr>
            <a:r>
              <a:rPr lang="en-US" sz="1800" dirty="0">
                <a:solidFill>
                  <a:srgbClr val="000099"/>
                </a:solidFill>
                <a:effectLst/>
                <a:latin typeface="Century Gothic" panose="020B0502020202020204" pitchFamily="34" charset="0"/>
                <a:ea typeface="Times New Roman" panose="02020603050405020304" pitchFamily="18" charset="0"/>
                <a:cs typeface="Calibri" panose="020F0502020204030204" pitchFamily="34" charset="0"/>
              </a:rPr>
              <a:t>Preserving several former orchard trees and installing them at the SW entrance to the property along with a plaque celebrating the Dowling Family’s history with their orchard on this property</a:t>
            </a:r>
            <a:endParaRPr lang="en-US" dirty="0"/>
          </a:p>
          <a:p>
            <a:pPr marL="175856" indent="-175856">
              <a:buFont typeface="Arial" panose="020B0604020202020204" pitchFamily="34" charset="0"/>
              <a:buChar char="•"/>
            </a:pPr>
            <a:endParaRPr lang="en-US" dirty="0"/>
          </a:p>
          <a:p>
            <a:pPr marL="175856" indent="-17585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408A21D-CB1C-46E7-B473-467CDEBFD040}" type="slidenum">
              <a:rPr lang="en-US" smtClean="0"/>
              <a:pPr/>
              <a:t>6</a:t>
            </a:fld>
            <a:endParaRPr lang="en-US" dirty="0"/>
          </a:p>
        </p:txBody>
      </p:sp>
    </p:spTree>
    <p:extLst>
      <p:ext uri="{BB962C8B-B14F-4D97-AF65-F5344CB8AC3E}">
        <p14:creationId xmlns:p14="http://schemas.microsoft.com/office/powerpoint/2010/main" val="168731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08A21D-CB1C-46E7-B473-467CDEBFD040}" type="slidenum">
              <a:rPr lang="en-US" smtClean="0"/>
              <a:pPr/>
              <a:t>7</a:t>
            </a:fld>
            <a:endParaRPr lang="en-US" dirty="0"/>
          </a:p>
        </p:txBody>
      </p:sp>
    </p:spTree>
    <p:extLst>
      <p:ext uri="{BB962C8B-B14F-4D97-AF65-F5344CB8AC3E}">
        <p14:creationId xmlns:p14="http://schemas.microsoft.com/office/powerpoint/2010/main" val="2865571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8A21D-CB1C-46E7-B473-467CDEBFD040}" type="slidenum">
              <a:rPr lang="en-US" smtClean="0"/>
              <a:pPr/>
              <a:t>8</a:t>
            </a:fld>
            <a:endParaRPr lang="en-US" dirty="0"/>
          </a:p>
        </p:txBody>
      </p:sp>
    </p:spTree>
    <p:extLst>
      <p:ext uri="{BB962C8B-B14F-4D97-AF65-F5344CB8AC3E}">
        <p14:creationId xmlns:p14="http://schemas.microsoft.com/office/powerpoint/2010/main" val="1788418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08A21D-CB1C-46E7-B473-467CDEBFD040}" type="slidenum">
              <a:rPr lang="en-US" smtClean="0"/>
              <a:pPr/>
              <a:t>9</a:t>
            </a:fld>
            <a:endParaRPr lang="en-US" dirty="0"/>
          </a:p>
        </p:txBody>
      </p:sp>
    </p:spTree>
    <p:extLst>
      <p:ext uri="{BB962C8B-B14F-4D97-AF65-F5344CB8AC3E}">
        <p14:creationId xmlns:p14="http://schemas.microsoft.com/office/powerpoint/2010/main" val="904710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4A9393-C372-4B44-935D-3789FD6A885C}" type="datetimeFigureOut">
              <a:rPr lang="en-US" smtClean="0"/>
              <a:pPr/>
              <a:t>8/1/2022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64703E-6D77-4D3A-A502-2A664CF4A55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4465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493E6-1F2C-4EB1-A83D-9FD61D353296}" type="datetimeFigureOut">
              <a:rPr lang="en-US" smtClean="0"/>
              <a:t>8/1/2022</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41615-3443-4887-ADA1-0B2F6BCDBE58}" type="slidenum">
              <a:rPr lang="en-US" smtClean="0"/>
              <a:t>‹#›</a:t>
            </a:fld>
            <a:endParaRPr lang="en-US" dirty="0"/>
          </a:p>
        </p:txBody>
      </p:sp>
    </p:spTree>
    <p:extLst>
      <p:ext uri="{BB962C8B-B14F-4D97-AF65-F5344CB8AC3E}">
        <p14:creationId xmlns:p14="http://schemas.microsoft.com/office/powerpoint/2010/main" val="381907322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8F3643-6BF1-49AB-8D6E-5C3D662C7A63}"/>
              </a:ext>
            </a:extLst>
          </p:cNvPr>
          <p:cNvSpPr txBox="1"/>
          <p:nvPr userDrawn="1"/>
        </p:nvSpPr>
        <p:spPr>
          <a:xfrm>
            <a:off x="3962400" y="228600"/>
            <a:ext cx="5105400" cy="369332"/>
          </a:xfrm>
          <a:prstGeom prst="rect">
            <a:avLst/>
          </a:prstGeom>
          <a:noFill/>
        </p:spPr>
        <p:txBody>
          <a:bodyPr wrap="square" rtlCol="0">
            <a:spAutoFit/>
          </a:bodyPr>
          <a:lstStyle/>
          <a:p>
            <a:pPr algn="r"/>
            <a:r>
              <a:rPr lang="en-US" sz="1800" b="1" kern="1200" dirty="0">
                <a:solidFill>
                  <a:srgbClr val="00549F"/>
                </a:solidFill>
                <a:effectLst/>
                <a:latin typeface="+mn-lt"/>
                <a:ea typeface="+mn-ea"/>
                <a:cs typeface="+mn-cs"/>
              </a:rPr>
              <a:t>Orchard Logistics Center Project</a:t>
            </a:r>
            <a:endParaRPr lang="en-US" b="1" dirty="0">
              <a:solidFill>
                <a:srgbClr val="00549F"/>
              </a:solidFill>
            </a:endParaRPr>
          </a:p>
        </p:txBody>
      </p:sp>
      <p:sp>
        <p:nvSpPr>
          <p:cNvPr id="3" name="TextBox 2">
            <a:extLst>
              <a:ext uri="{FF2B5EF4-FFF2-40B4-BE49-F238E27FC236}">
                <a16:creationId xmlns:a16="http://schemas.microsoft.com/office/drawing/2014/main" id="{76462BE2-6293-4B2D-9F04-4E5E10B79E07}"/>
              </a:ext>
            </a:extLst>
          </p:cNvPr>
          <p:cNvSpPr txBox="1"/>
          <p:nvPr userDrawn="1"/>
        </p:nvSpPr>
        <p:spPr>
          <a:xfrm>
            <a:off x="381000" y="576072"/>
            <a:ext cx="8665464" cy="307777"/>
          </a:xfrm>
          <a:prstGeom prst="rect">
            <a:avLst/>
          </a:prstGeom>
          <a:noFill/>
        </p:spPr>
        <p:txBody>
          <a:bodyPr wrap="square" rtlCol="0">
            <a:spAutoFit/>
          </a:bodyPr>
          <a:lstStyle/>
          <a:p>
            <a:pPr algn="r"/>
            <a:r>
              <a:rPr lang="en-US" sz="1400" b="1" i="1" kern="1200" dirty="0">
                <a:solidFill>
                  <a:schemeClr val="bg1"/>
                </a:solidFill>
                <a:effectLst/>
                <a:latin typeface="+mn-lt"/>
                <a:ea typeface="+mn-ea"/>
                <a:cs typeface="+mn-cs"/>
              </a:rPr>
              <a:t>Plot Plan (PP2022-0440 &amp; ENV2022-0018)</a:t>
            </a:r>
            <a:endParaRPr lang="en-US" sz="1400" b="1" i="1" dirty="0">
              <a:solidFill>
                <a:schemeClr val="bg1"/>
              </a:solidFill>
              <a:latin typeface="+mn-lt"/>
            </a:endParaRPr>
          </a:p>
        </p:txBody>
      </p:sp>
    </p:spTree>
    <p:extLst>
      <p:ext uri="{BB962C8B-B14F-4D97-AF65-F5344CB8AC3E}">
        <p14:creationId xmlns:p14="http://schemas.microsoft.com/office/powerpoint/2010/main" val="3556682711"/>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A9A27BB-4546-4BC6-85A2-F0A1C621B9DD}"/>
              </a:ext>
            </a:extLst>
          </p:cNvPr>
          <p:cNvSpPr txBox="1"/>
          <p:nvPr/>
        </p:nvSpPr>
        <p:spPr>
          <a:xfrm>
            <a:off x="2019300" y="5867400"/>
            <a:ext cx="5105400" cy="477054"/>
          </a:xfrm>
          <a:prstGeom prst="rect">
            <a:avLst/>
          </a:prstGeom>
          <a:noFill/>
        </p:spPr>
        <p:txBody>
          <a:bodyPr wrap="square" rtlCol="0">
            <a:spAutoFit/>
          </a:bodyPr>
          <a:lstStyle/>
          <a:p>
            <a:pPr algn="ctr">
              <a:defRPr/>
            </a:pPr>
            <a:r>
              <a:rPr lang="en-US" sz="2500" b="1" cap="small" dirty="0">
                <a:solidFill>
                  <a:schemeClr val="bg1"/>
                </a:solidFill>
              </a:rPr>
              <a:t>Date: August 3, 2022</a:t>
            </a:r>
          </a:p>
        </p:txBody>
      </p:sp>
      <p:sp>
        <p:nvSpPr>
          <p:cNvPr id="5" name="Rectangle 4">
            <a:extLst>
              <a:ext uri="{FF2B5EF4-FFF2-40B4-BE49-F238E27FC236}">
                <a16:creationId xmlns:a16="http://schemas.microsoft.com/office/drawing/2014/main" id="{E7B3491E-BA33-4470-89D3-105E4299924B}"/>
              </a:ext>
            </a:extLst>
          </p:cNvPr>
          <p:cNvSpPr/>
          <p:nvPr/>
        </p:nvSpPr>
        <p:spPr>
          <a:xfrm>
            <a:off x="142875" y="430649"/>
            <a:ext cx="8858250" cy="1169551"/>
          </a:xfrm>
          <a:prstGeom prst="rect">
            <a:avLst/>
          </a:prstGeom>
        </p:spPr>
        <p:txBody>
          <a:bodyPr wrap="square">
            <a:spAutoFit/>
          </a:bodyPr>
          <a:lstStyle/>
          <a:p>
            <a:pPr algn="ctr"/>
            <a:r>
              <a:rPr lang="en-US" sz="3500" b="1" kern="1600" cap="small" dirty="0">
                <a:solidFill>
                  <a:srgbClr val="00549F"/>
                </a:solidFill>
                <a:latin typeface="Calibri" panose="020F0502020204030204" pitchFamily="34" charset="0"/>
                <a:ea typeface="Times New Roman" panose="02020603050405020304" pitchFamily="18" charset="0"/>
                <a:cs typeface="Arial" panose="020B0604020202020204" pitchFamily="34" charset="0"/>
              </a:rPr>
              <a:t>City of Beaumont</a:t>
            </a:r>
          </a:p>
          <a:p>
            <a:pPr algn="ctr"/>
            <a:r>
              <a:rPr lang="en-US" sz="3500" b="1" kern="1600" cap="small" dirty="0">
                <a:solidFill>
                  <a:srgbClr val="00549F"/>
                </a:solidFill>
                <a:latin typeface="Calibri" panose="020F0502020204030204" pitchFamily="34" charset="0"/>
                <a:ea typeface="Times New Roman" panose="02020603050405020304" pitchFamily="18" charset="0"/>
                <a:cs typeface="Arial" panose="020B0604020202020204" pitchFamily="34" charset="0"/>
              </a:rPr>
              <a:t>EIR Scoping Meeting</a:t>
            </a:r>
            <a:endParaRPr lang="en-US" sz="2500" b="1" i="1" cap="small" dirty="0">
              <a:solidFill>
                <a:srgbClr val="00549F"/>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97A24F1-C509-4048-9CC0-A82D5486BFC5}"/>
              </a:ext>
            </a:extLst>
          </p:cNvPr>
          <p:cNvSpPr/>
          <p:nvPr/>
        </p:nvSpPr>
        <p:spPr>
          <a:xfrm>
            <a:off x="142874" y="2178784"/>
            <a:ext cx="8858250" cy="1631216"/>
          </a:xfrm>
          <a:prstGeom prst="rect">
            <a:avLst/>
          </a:prstGeom>
        </p:spPr>
        <p:txBody>
          <a:bodyPr wrap="square">
            <a:spAutoFit/>
          </a:bodyPr>
          <a:lstStyle/>
          <a:p>
            <a:pPr algn="ctr"/>
            <a:r>
              <a:rPr lang="en-US" sz="5000" b="1" cap="small" dirty="0">
                <a:solidFill>
                  <a:srgbClr val="00549F"/>
                </a:solidFill>
              </a:rPr>
              <a:t>“</a:t>
            </a:r>
            <a:r>
              <a:rPr lang="en-US" sz="5000" b="1" u="sng" cap="small" dirty="0">
                <a:solidFill>
                  <a:srgbClr val="00549F"/>
                </a:solidFill>
              </a:rPr>
              <a:t>Orchard Logistics</a:t>
            </a:r>
          </a:p>
          <a:p>
            <a:pPr algn="ctr"/>
            <a:r>
              <a:rPr lang="en-US" sz="5000" b="1" u="sng" cap="small" dirty="0">
                <a:solidFill>
                  <a:srgbClr val="00549F"/>
                </a:solidFill>
              </a:rPr>
              <a:t>Center Project</a:t>
            </a:r>
            <a:r>
              <a:rPr lang="en-US" sz="5000" b="1" cap="small" dirty="0">
                <a:solidFill>
                  <a:srgbClr val="00549F"/>
                </a:solidFill>
              </a:rPr>
              <a:t>”</a:t>
            </a:r>
            <a:endParaRPr lang="en-US" sz="2500" b="1" i="1" cap="small" dirty="0">
              <a:solidFill>
                <a:srgbClr val="00549F"/>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1477E74-2160-4458-8B9E-2CDE3DB793D0}"/>
              </a:ext>
            </a:extLst>
          </p:cNvPr>
          <p:cNvSpPr/>
          <p:nvPr/>
        </p:nvSpPr>
        <p:spPr>
          <a:xfrm>
            <a:off x="142874" y="4348371"/>
            <a:ext cx="8858250" cy="938719"/>
          </a:xfrm>
          <a:prstGeom prst="rect">
            <a:avLst/>
          </a:prstGeom>
        </p:spPr>
        <p:txBody>
          <a:bodyPr wrap="square">
            <a:spAutoFit/>
          </a:bodyPr>
          <a:lstStyle/>
          <a:p>
            <a:pPr algn="ctr"/>
            <a:r>
              <a:rPr lang="en-US" sz="2000" b="1" i="1" cap="small" dirty="0">
                <a:solidFill>
                  <a:srgbClr val="00549F"/>
                </a:solidFill>
              </a:rPr>
              <a:t>Presented By:</a:t>
            </a:r>
          </a:p>
          <a:p>
            <a:pPr algn="ctr"/>
            <a:endParaRPr lang="en-US" sz="1000" b="1" cap="small" dirty="0">
              <a:solidFill>
                <a:srgbClr val="00549F"/>
              </a:solidFill>
            </a:endParaRPr>
          </a:p>
          <a:p>
            <a:pPr algn="ctr"/>
            <a:r>
              <a:rPr lang="en-US" sz="2500" b="1" cap="small" dirty="0">
                <a:solidFill>
                  <a:srgbClr val="00549F"/>
                </a:solidFill>
              </a:rPr>
              <a:t>T&amp;B Planning, Inc.</a:t>
            </a:r>
            <a:endParaRPr lang="en-US" sz="2500" b="1" i="1" cap="small" dirty="0">
              <a:solidFill>
                <a:srgbClr val="00549F"/>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71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C989E7-B24E-4D44-ABA0-E4C2C813933E}"/>
              </a:ext>
            </a:extLst>
          </p:cNvPr>
          <p:cNvSpPr txBox="1"/>
          <p:nvPr/>
        </p:nvSpPr>
        <p:spPr>
          <a:xfrm>
            <a:off x="3200400" y="1524000"/>
            <a:ext cx="5791200" cy="3754874"/>
          </a:xfrm>
          <a:prstGeom prst="rect">
            <a:avLst/>
          </a:prstGeom>
          <a:noFill/>
        </p:spPr>
        <p:txBody>
          <a:bodyPr wrap="square" rtlCol="0" anchor="ctr" anchorCtr="0">
            <a:spAutoFit/>
          </a:bodyPr>
          <a:lstStyle/>
          <a:p>
            <a:pPr marL="285750" indent="-285750">
              <a:spcAft>
                <a:spcPts val="600"/>
              </a:spcAft>
              <a:buFont typeface="Wingdings" pitchFamily="2" charset="2"/>
              <a:buChar char="§"/>
              <a:defRPr/>
            </a:pPr>
            <a:r>
              <a:rPr lang="en-US" b="1" dirty="0">
                <a:solidFill>
                  <a:srgbClr val="00549F"/>
                </a:solidFill>
              </a:rPr>
              <a:t>Work with City staff to prepare a technical document that:</a:t>
            </a:r>
          </a:p>
          <a:p>
            <a:pPr marL="742950" lvl="1" indent="-285750">
              <a:spcAft>
                <a:spcPts val="1200"/>
              </a:spcAft>
              <a:buFont typeface="Wingdings" panose="05000000000000000000" pitchFamily="2" charset="2"/>
              <a:buChar char="Ø"/>
              <a:defRPr/>
            </a:pPr>
            <a:r>
              <a:rPr lang="en-US" sz="1600" dirty="0">
                <a:solidFill>
                  <a:srgbClr val="00549F"/>
                </a:solidFill>
              </a:rPr>
              <a:t>Analyzes the physical environmental impacts of the project</a:t>
            </a:r>
          </a:p>
          <a:p>
            <a:pPr marL="742950" lvl="1" indent="-285750">
              <a:spcAft>
                <a:spcPts val="1200"/>
              </a:spcAft>
              <a:buFont typeface="Wingdings" panose="05000000000000000000" pitchFamily="2" charset="2"/>
              <a:buChar char="Ø"/>
              <a:defRPr/>
            </a:pPr>
            <a:r>
              <a:rPr lang="en-US" sz="1600" dirty="0">
                <a:solidFill>
                  <a:srgbClr val="00549F"/>
                </a:solidFill>
              </a:rPr>
              <a:t>Identifies ways to reduce impacts</a:t>
            </a:r>
          </a:p>
          <a:p>
            <a:pPr marL="742950" lvl="1" indent="-285750">
              <a:spcAft>
                <a:spcPts val="1200"/>
              </a:spcAft>
              <a:buFont typeface="Wingdings" panose="05000000000000000000" pitchFamily="2" charset="2"/>
              <a:buChar char="Ø"/>
              <a:defRPr/>
            </a:pPr>
            <a:r>
              <a:rPr lang="en-US" sz="1600" dirty="0">
                <a:solidFill>
                  <a:srgbClr val="00549F"/>
                </a:solidFill>
              </a:rPr>
              <a:t>Clarifies the environmental issues </a:t>
            </a:r>
          </a:p>
          <a:p>
            <a:pPr marL="285750" indent="-285750">
              <a:spcAft>
                <a:spcPts val="1200"/>
              </a:spcAft>
              <a:buFont typeface="Wingdings" pitchFamily="2" charset="2"/>
              <a:buChar char="§"/>
              <a:defRPr/>
            </a:pPr>
            <a:r>
              <a:rPr lang="en-US" b="1" dirty="0">
                <a:solidFill>
                  <a:srgbClr val="00549F"/>
                </a:solidFill>
              </a:rPr>
              <a:t>Provide guidance to the City with regards to complying with CEQA</a:t>
            </a:r>
          </a:p>
          <a:p>
            <a:pPr marL="285750" indent="-285750">
              <a:spcAft>
                <a:spcPts val="600"/>
              </a:spcAft>
              <a:buFont typeface="Wingdings" pitchFamily="2" charset="2"/>
              <a:buChar char="§"/>
              <a:defRPr/>
            </a:pPr>
            <a:r>
              <a:rPr lang="en-US" b="1" dirty="0">
                <a:solidFill>
                  <a:srgbClr val="00549F"/>
                </a:solidFill>
              </a:rPr>
              <a:t>The EIR Consultant is not an advocate for a particular decision</a:t>
            </a:r>
          </a:p>
          <a:p>
            <a:pPr marL="742950" lvl="1" indent="-285750">
              <a:spcAft>
                <a:spcPts val="600"/>
              </a:spcAft>
              <a:buFont typeface="Wingdings" panose="05000000000000000000" pitchFamily="2" charset="2"/>
              <a:buChar char="Ø"/>
              <a:defRPr/>
            </a:pPr>
            <a:r>
              <a:rPr lang="en-US" sz="1600" dirty="0">
                <a:solidFill>
                  <a:srgbClr val="00549F"/>
                </a:solidFill>
              </a:rPr>
              <a:t>Task is to assist in environmental issue identification and resolution</a:t>
            </a:r>
          </a:p>
        </p:txBody>
      </p:sp>
      <p:sp>
        <p:nvSpPr>
          <p:cNvPr id="6" name="Rectangle 5">
            <a:extLst>
              <a:ext uri="{FF2B5EF4-FFF2-40B4-BE49-F238E27FC236}">
                <a16:creationId xmlns:a16="http://schemas.microsoft.com/office/drawing/2014/main" id="{2A80FB95-A4A8-4E88-8671-21223453A07D}"/>
              </a:ext>
            </a:extLst>
          </p:cNvPr>
          <p:cNvSpPr/>
          <p:nvPr/>
        </p:nvSpPr>
        <p:spPr>
          <a:xfrm>
            <a:off x="152400" y="1028700"/>
            <a:ext cx="2895600" cy="4991100"/>
          </a:xfrm>
          <a:prstGeom prst="rect">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D59410A-6916-49B1-940B-401633541C9D}"/>
              </a:ext>
            </a:extLst>
          </p:cNvPr>
          <p:cNvSpPr txBox="1"/>
          <p:nvPr/>
        </p:nvSpPr>
        <p:spPr>
          <a:xfrm>
            <a:off x="152400" y="3093363"/>
            <a:ext cx="2895600" cy="861774"/>
          </a:xfrm>
          <a:prstGeom prst="rect">
            <a:avLst/>
          </a:prstGeom>
          <a:noFill/>
        </p:spPr>
        <p:txBody>
          <a:bodyPr wrap="square">
            <a:spAutoFit/>
            <a:scene3d>
              <a:camera prst="orthographicFront"/>
              <a:lightRig rig="threePt" dir="t"/>
            </a:scene3d>
            <a:sp3d prstMaterial="matte">
              <a:bevelB w="0" h="0"/>
              <a:extrusionClr>
                <a:schemeClr val="bg1"/>
              </a:extrusionClr>
            </a:sp3d>
          </a:bodyPr>
          <a:lstStyle/>
          <a:p>
            <a:pPr algn="ctr">
              <a:defRPr/>
            </a:pPr>
            <a:r>
              <a:rPr lang="en-US" sz="2500" b="1" cap="small" dirty="0">
                <a:ln w="3175" cap="sq">
                  <a:noFill/>
                </a:ln>
                <a:solidFill>
                  <a:schemeClr val="bg1"/>
                </a:solidFill>
                <a:effectLst>
                  <a:outerShdw blurRad="38100" dist="38100" dir="2700000" algn="tl">
                    <a:srgbClr val="000000">
                      <a:alpha val="43137"/>
                    </a:srgbClr>
                  </a:outerShdw>
                </a:effectLst>
                <a:latin typeface="Calibri" panose="020F0502020204030204" pitchFamily="34" charset="0"/>
              </a:rPr>
              <a:t>Role of the EIR Consultant</a:t>
            </a:r>
          </a:p>
        </p:txBody>
      </p:sp>
    </p:spTree>
    <p:extLst>
      <p:ext uri="{BB962C8B-B14F-4D97-AF65-F5344CB8AC3E}">
        <p14:creationId xmlns:p14="http://schemas.microsoft.com/office/powerpoint/2010/main" val="138939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3AA739-D8C0-4703-9CC8-4A573D2D5F8F}"/>
              </a:ext>
            </a:extLst>
          </p:cNvPr>
          <p:cNvSpPr/>
          <p:nvPr/>
        </p:nvSpPr>
        <p:spPr>
          <a:xfrm>
            <a:off x="152400" y="1028700"/>
            <a:ext cx="2895600" cy="4991100"/>
          </a:xfrm>
          <a:prstGeom prst="rect">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779DBF4-326F-413E-A4A9-136BFB502224}"/>
              </a:ext>
            </a:extLst>
          </p:cNvPr>
          <p:cNvSpPr txBox="1"/>
          <p:nvPr/>
        </p:nvSpPr>
        <p:spPr>
          <a:xfrm>
            <a:off x="152400" y="3093363"/>
            <a:ext cx="2895600" cy="1246495"/>
          </a:xfrm>
          <a:prstGeom prst="rect">
            <a:avLst/>
          </a:prstGeom>
          <a:noFill/>
        </p:spPr>
        <p:txBody>
          <a:bodyPr wrap="square">
            <a:spAutoFit/>
            <a:scene3d>
              <a:camera prst="orthographicFront"/>
              <a:lightRig rig="threePt" dir="t"/>
            </a:scene3d>
            <a:sp3d prstMaterial="matte">
              <a:bevelB w="0" h="0"/>
              <a:extrusionClr>
                <a:schemeClr val="bg1"/>
              </a:extrusionClr>
            </a:sp3d>
          </a:bodyPr>
          <a:lstStyle/>
          <a:p>
            <a:pPr algn="ctr">
              <a:defRPr/>
            </a:pPr>
            <a:r>
              <a:rPr lang="en-US" sz="2500" b="1" cap="small" dirty="0">
                <a:ln w="3175" cap="sq">
                  <a:noFill/>
                </a:ln>
                <a:solidFill>
                  <a:schemeClr val="bg1"/>
                </a:solidFill>
                <a:effectLst>
                  <a:outerShdw blurRad="38100" dist="38100" dir="2700000" algn="tl">
                    <a:srgbClr val="000000">
                      <a:alpha val="43137"/>
                    </a:srgbClr>
                  </a:outerShdw>
                </a:effectLst>
                <a:latin typeface="Calibri" panose="020F0502020204030204" pitchFamily="34" charset="0"/>
              </a:rPr>
              <a:t>Consultation with Responsible and Trustee Agencies</a:t>
            </a:r>
          </a:p>
        </p:txBody>
      </p:sp>
      <p:sp>
        <p:nvSpPr>
          <p:cNvPr id="6" name="TextBox 5">
            <a:extLst>
              <a:ext uri="{FF2B5EF4-FFF2-40B4-BE49-F238E27FC236}">
                <a16:creationId xmlns:a16="http://schemas.microsoft.com/office/drawing/2014/main" id="{6DCCCCCA-AC51-4C69-8A5E-F3B11ED94F17}"/>
              </a:ext>
            </a:extLst>
          </p:cNvPr>
          <p:cNvSpPr txBox="1"/>
          <p:nvPr/>
        </p:nvSpPr>
        <p:spPr>
          <a:xfrm>
            <a:off x="3276600" y="1360706"/>
            <a:ext cx="4572000" cy="3739485"/>
          </a:xfrm>
          <a:prstGeom prst="rect">
            <a:avLst/>
          </a:prstGeom>
          <a:noFill/>
        </p:spPr>
        <p:txBody>
          <a:bodyPr wrap="square">
            <a:spAutoFit/>
          </a:bodyPr>
          <a:lstStyle/>
          <a:p>
            <a:pPr marL="285750" indent="-285750">
              <a:spcAft>
                <a:spcPts val="600"/>
              </a:spcAft>
              <a:buFont typeface="Wingdings" pitchFamily="2" charset="2"/>
              <a:buChar char="§"/>
              <a:defRPr/>
            </a:pPr>
            <a:r>
              <a:rPr lang="en-US" sz="2000" b="1" dirty="0">
                <a:solidFill>
                  <a:srgbClr val="00549F"/>
                </a:solidFill>
              </a:rPr>
              <a:t>Responsible Agencies</a:t>
            </a:r>
          </a:p>
          <a:p>
            <a:pPr marL="742950" lvl="1" indent="-285750">
              <a:spcAft>
                <a:spcPts val="600"/>
              </a:spcAft>
              <a:buFont typeface="Wingdings" panose="05000000000000000000" pitchFamily="2" charset="2"/>
              <a:buChar char="Ø"/>
              <a:defRPr/>
            </a:pPr>
            <a:r>
              <a:rPr lang="en-US" dirty="0">
                <a:solidFill>
                  <a:srgbClr val="00549F"/>
                </a:solidFill>
              </a:rPr>
              <a:t>Beaumont-Cherry Valley Water District</a:t>
            </a:r>
          </a:p>
          <a:p>
            <a:pPr marL="742950" lvl="1" indent="-285750">
              <a:spcAft>
                <a:spcPts val="600"/>
              </a:spcAft>
              <a:buFont typeface="Wingdings" panose="05000000000000000000" pitchFamily="2" charset="2"/>
              <a:buChar char="Ø"/>
              <a:defRPr/>
            </a:pPr>
            <a:r>
              <a:rPr lang="en-US" dirty="0">
                <a:solidFill>
                  <a:srgbClr val="00549F"/>
                </a:solidFill>
              </a:rPr>
              <a:t>Regional Water Quality Control Board</a:t>
            </a:r>
          </a:p>
          <a:p>
            <a:pPr marL="742950" lvl="1" indent="-285750">
              <a:spcAft>
                <a:spcPts val="600"/>
              </a:spcAft>
              <a:buFont typeface="Wingdings" panose="05000000000000000000" pitchFamily="2" charset="2"/>
              <a:buChar char="Ø"/>
              <a:defRPr/>
            </a:pPr>
            <a:r>
              <a:rPr lang="en-US" dirty="0">
                <a:solidFill>
                  <a:srgbClr val="00549F"/>
                </a:solidFill>
              </a:rPr>
              <a:t>Riverside County Flood Control and Water Conservation District </a:t>
            </a:r>
          </a:p>
          <a:p>
            <a:pPr marL="742950" lvl="1" indent="-285750">
              <a:spcAft>
                <a:spcPts val="600"/>
              </a:spcAft>
              <a:buFont typeface="Wingdings" panose="05000000000000000000" pitchFamily="2" charset="2"/>
              <a:buChar char="Ø"/>
              <a:defRPr/>
            </a:pPr>
            <a:r>
              <a:rPr lang="en-US" dirty="0">
                <a:solidFill>
                  <a:srgbClr val="00549F"/>
                </a:solidFill>
              </a:rPr>
              <a:t>Southern California Gas Company and Southern California Edison </a:t>
            </a:r>
          </a:p>
          <a:p>
            <a:pPr marL="742950" lvl="1" indent="-285750">
              <a:spcAft>
                <a:spcPts val="600"/>
              </a:spcAft>
              <a:buFont typeface="Wingdings" panose="05000000000000000000" pitchFamily="2" charset="2"/>
              <a:buChar char="Ø"/>
              <a:defRPr/>
            </a:pPr>
            <a:r>
              <a:rPr lang="en-US" dirty="0">
                <a:solidFill>
                  <a:srgbClr val="00549F"/>
                </a:solidFill>
              </a:rPr>
              <a:t>South Coast Air Quality Management District </a:t>
            </a:r>
          </a:p>
          <a:p>
            <a:pPr marL="285750" indent="-285750">
              <a:spcAft>
                <a:spcPts val="600"/>
              </a:spcAft>
              <a:buFont typeface="Wingdings" pitchFamily="2" charset="2"/>
              <a:buChar char="§"/>
              <a:defRPr/>
            </a:pPr>
            <a:r>
              <a:rPr lang="en-US" sz="2000" b="1" dirty="0">
                <a:solidFill>
                  <a:srgbClr val="00549F"/>
                </a:solidFill>
              </a:rPr>
              <a:t>Trustee Agencies</a:t>
            </a:r>
          </a:p>
          <a:p>
            <a:pPr marL="742950" lvl="1" indent="-285750">
              <a:spcAft>
                <a:spcPts val="600"/>
              </a:spcAft>
              <a:buFont typeface="Wingdings" panose="05000000000000000000" pitchFamily="2" charset="2"/>
              <a:buChar char="Ø"/>
              <a:defRPr/>
            </a:pPr>
            <a:r>
              <a:rPr lang="en-US" dirty="0">
                <a:solidFill>
                  <a:srgbClr val="00549F"/>
                </a:solidFill>
              </a:rPr>
              <a:t>Native American Heritage Commission</a:t>
            </a:r>
            <a:endParaRPr lang="en-US" sz="2000" b="1" dirty="0">
              <a:solidFill>
                <a:srgbClr val="00549F"/>
              </a:solidFill>
            </a:endParaRPr>
          </a:p>
        </p:txBody>
      </p:sp>
    </p:spTree>
    <p:extLst>
      <p:ext uri="{BB962C8B-B14F-4D97-AF65-F5344CB8AC3E}">
        <p14:creationId xmlns:p14="http://schemas.microsoft.com/office/powerpoint/2010/main" val="1215216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3AA739-D8C0-4703-9CC8-4A573D2D5F8F}"/>
              </a:ext>
            </a:extLst>
          </p:cNvPr>
          <p:cNvSpPr/>
          <p:nvPr/>
        </p:nvSpPr>
        <p:spPr>
          <a:xfrm>
            <a:off x="152400" y="1028700"/>
            <a:ext cx="2895600" cy="4991100"/>
          </a:xfrm>
          <a:prstGeom prst="rect">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779DBF4-326F-413E-A4A9-136BFB502224}"/>
              </a:ext>
            </a:extLst>
          </p:cNvPr>
          <p:cNvSpPr txBox="1"/>
          <p:nvPr/>
        </p:nvSpPr>
        <p:spPr>
          <a:xfrm>
            <a:off x="152400" y="3093363"/>
            <a:ext cx="2895600" cy="1631216"/>
          </a:xfrm>
          <a:prstGeom prst="rect">
            <a:avLst/>
          </a:prstGeom>
          <a:noFill/>
        </p:spPr>
        <p:txBody>
          <a:bodyPr wrap="square">
            <a:spAutoFit/>
            <a:scene3d>
              <a:camera prst="orthographicFront"/>
              <a:lightRig rig="threePt" dir="t"/>
            </a:scene3d>
            <a:sp3d prstMaterial="matte">
              <a:bevelB w="0" h="0"/>
              <a:extrusionClr>
                <a:schemeClr val="bg1"/>
              </a:extrusionClr>
            </a:sp3d>
          </a:bodyPr>
          <a:lstStyle/>
          <a:p>
            <a:pPr algn="ctr">
              <a:defRPr/>
            </a:pPr>
            <a:r>
              <a:rPr lang="en-US" sz="2500" b="1" cap="small" dirty="0">
                <a:ln w="3175" cap="sq">
                  <a:noFill/>
                </a:ln>
                <a:solidFill>
                  <a:schemeClr val="bg1"/>
                </a:solidFill>
                <a:effectLst>
                  <a:outerShdw blurRad="38100" dist="38100" dir="2700000" algn="tl">
                    <a:srgbClr val="000000">
                      <a:alpha val="43137"/>
                    </a:srgbClr>
                  </a:outerShdw>
                </a:effectLst>
                <a:latin typeface="Calibri" panose="020F0502020204030204" pitchFamily="34" charset="0"/>
              </a:rPr>
              <a:t>Resource Areas with Less than Significant impacts in the Initial Study</a:t>
            </a:r>
          </a:p>
        </p:txBody>
      </p:sp>
      <p:sp>
        <p:nvSpPr>
          <p:cNvPr id="5" name="TextBox 4">
            <a:extLst>
              <a:ext uri="{FF2B5EF4-FFF2-40B4-BE49-F238E27FC236}">
                <a16:creationId xmlns:a16="http://schemas.microsoft.com/office/drawing/2014/main" id="{DF2D245D-E1F4-4BD0-BD70-00CBCD6A4D09}"/>
              </a:ext>
            </a:extLst>
          </p:cNvPr>
          <p:cNvSpPr txBox="1"/>
          <p:nvPr/>
        </p:nvSpPr>
        <p:spPr>
          <a:xfrm>
            <a:off x="3429000" y="1616036"/>
            <a:ext cx="6096000" cy="3108543"/>
          </a:xfrm>
          <a:prstGeom prst="rect">
            <a:avLst/>
          </a:prstGeom>
          <a:noFill/>
        </p:spPr>
        <p:txBody>
          <a:bodyPr wrap="square" numCol="2" rtlCol="0" anchor="ctr" anchorCtr="0">
            <a:spAutoFit/>
          </a:bodyPr>
          <a:lstStyle/>
          <a:p>
            <a:pPr marL="227013" indent="-227013" defTabSz="942975">
              <a:spcAft>
                <a:spcPts val="1200"/>
              </a:spcAft>
              <a:buFont typeface="Wingdings" pitchFamily="2" charset="2"/>
              <a:buChar char="§"/>
              <a:tabLst>
                <a:tab pos="631825" algn="l"/>
              </a:tabLst>
              <a:defRPr/>
            </a:pPr>
            <a:r>
              <a:rPr lang="en-US" b="1" dirty="0">
                <a:solidFill>
                  <a:srgbClr val="00549F"/>
                </a:solidFill>
              </a:rPr>
              <a:t>Aesthetics </a:t>
            </a:r>
          </a:p>
          <a:p>
            <a:pPr marL="227013" indent="-227013">
              <a:spcAft>
                <a:spcPts val="1200"/>
              </a:spcAft>
              <a:buFont typeface="Wingdings" pitchFamily="2" charset="2"/>
              <a:buChar char="§"/>
              <a:tabLst>
                <a:tab pos="631825" algn="l"/>
              </a:tabLst>
              <a:defRPr/>
            </a:pPr>
            <a:r>
              <a:rPr lang="en-US" b="1" dirty="0">
                <a:solidFill>
                  <a:srgbClr val="00549F"/>
                </a:solidFill>
              </a:rPr>
              <a:t>Land Use &amp; Planning</a:t>
            </a:r>
          </a:p>
          <a:p>
            <a:pPr marL="227013" indent="-227013">
              <a:spcAft>
                <a:spcPts val="1200"/>
              </a:spcAft>
              <a:buFont typeface="Wingdings" pitchFamily="2" charset="2"/>
              <a:buChar char="§"/>
              <a:tabLst>
                <a:tab pos="631825" algn="l"/>
              </a:tabLst>
              <a:defRPr/>
            </a:pPr>
            <a:r>
              <a:rPr lang="en-US" b="1" dirty="0">
                <a:solidFill>
                  <a:srgbClr val="00549F"/>
                </a:solidFill>
              </a:rPr>
              <a:t>Mineral Resources</a:t>
            </a:r>
          </a:p>
          <a:p>
            <a:pPr marL="227013" indent="-227013">
              <a:spcAft>
                <a:spcPts val="1200"/>
              </a:spcAft>
              <a:buFont typeface="Wingdings" pitchFamily="2" charset="2"/>
              <a:buChar char="§"/>
              <a:tabLst>
                <a:tab pos="631825" algn="l"/>
              </a:tabLst>
              <a:defRPr/>
            </a:pPr>
            <a:r>
              <a:rPr lang="en-US" b="1" dirty="0">
                <a:solidFill>
                  <a:srgbClr val="00549F"/>
                </a:solidFill>
              </a:rPr>
              <a:t>Population &amp; Housing</a:t>
            </a:r>
          </a:p>
          <a:p>
            <a:pPr marL="227013" indent="-227013">
              <a:spcAft>
                <a:spcPts val="1200"/>
              </a:spcAft>
              <a:buFont typeface="Wingdings" pitchFamily="2" charset="2"/>
              <a:buChar char="§"/>
              <a:tabLst>
                <a:tab pos="631825" algn="l"/>
              </a:tabLst>
              <a:defRPr/>
            </a:pPr>
            <a:r>
              <a:rPr lang="en-US" b="1" dirty="0">
                <a:solidFill>
                  <a:srgbClr val="00549F"/>
                </a:solidFill>
              </a:rPr>
              <a:t>Public Services</a:t>
            </a:r>
          </a:p>
          <a:p>
            <a:pPr marL="227013" indent="-227013">
              <a:spcAft>
                <a:spcPts val="1200"/>
              </a:spcAft>
              <a:buFont typeface="Wingdings" pitchFamily="2" charset="2"/>
              <a:buChar char="§"/>
              <a:tabLst>
                <a:tab pos="631825" algn="l"/>
              </a:tabLst>
              <a:defRPr/>
            </a:pPr>
            <a:r>
              <a:rPr lang="en-US" b="1" dirty="0">
                <a:solidFill>
                  <a:srgbClr val="00549F"/>
                </a:solidFill>
              </a:rPr>
              <a:t>Recreation</a:t>
            </a:r>
          </a:p>
          <a:p>
            <a:pPr marL="227013" indent="-227013">
              <a:spcAft>
                <a:spcPts val="1200"/>
              </a:spcAft>
              <a:buFont typeface="Wingdings" pitchFamily="2" charset="2"/>
              <a:buChar char="§"/>
              <a:tabLst>
                <a:tab pos="631825" algn="l"/>
              </a:tabLst>
              <a:defRPr/>
            </a:pPr>
            <a:r>
              <a:rPr lang="en-US" b="1" dirty="0">
                <a:solidFill>
                  <a:srgbClr val="00549F"/>
                </a:solidFill>
              </a:rPr>
              <a:t>Utilities &amp; Service Systems </a:t>
            </a:r>
          </a:p>
        </p:txBody>
      </p:sp>
      <p:sp>
        <p:nvSpPr>
          <p:cNvPr id="6" name="TextBox 5">
            <a:extLst>
              <a:ext uri="{FF2B5EF4-FFF2-40B4-BE49-F238E27FC236}">
                <a16:creationId xmlns:a16="http://schemas.microsoft.com/office/drawing/2014/main" id="{3E92DBD7-79A3-4366-8964-25E2F1F1F46C}"/>
              </a:ext>
            </a:extLst>
          </p:cNvPr>
          <p:cNvSpPr txBox="1"/>
          <p:nvPr/>
        </p:nvSpPr>
        <p:spPr>
          <a:xfrm>
            <a:off x="3200400" y="5222172"/>
            <a:ext cx="6096000" cy="369332"/>
          </a:xfrm>
          <a:prstGeom prst="rect">
            <a:avLst/>
          </a:prstGeom>
          <a:noFill/>
        </p:spPr>
        <p:txBody>
          <a:bodyPr wrap="square" numCol="1" rtlCol="0" anchor="ctr" anchorCtr="0">
            <a:spAutoFit/>
          </a:bodyPr>
          <a:lstStyle/>
          <a:p>
            <a:pPr defTabSz="942975">
              <a:spcAft>
                <a:spcPts val="1200"/>
              </a:spcAft>
              <a:tabLst>
                <a:tab pos="631825" algn="l"/>
              </a:tabLst>
              <a:defRPr/>
            </a:pPr>
            <a:r>
              <a:rPr lang="en-US" b="1" dirty="0">
                <a:solidFill>
                  <a:srgbClr val="00549F"/>
                </a:solidFill>
              </a:rPr>
              <a:t>These topics will not be further analyzed in the EIR. </a:t>
            </a:r>
          </a:p>
        </p:txBody>
      </p:sp>
    </p:spTree>
    <p:extLst>
      <p:ext uri="{BB962C8B-B14F-4D97-AF65-F5344CB8AC3E}">
        <p14:creationId xmlns:p14="http://schemas.microsoft.com/office/powerpoint/2010/main" val="252512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3AA739-D8C0-4703-9CC8-4A573D2D5F8F}"/>
              </a:ext>
            </a:extLst>
          </p:cNvPr>
          <p:cNvSpPr/>
          <p:nvPr/>
        </p:nvSpPr>
        <p:spPr>
          <a:xfrm>
            <a:off x="152400" y="1028700"/>
            <a:ext cx="2895600" cy="4991100"/>
          </a:xfrm>
          <a:prstGeom prst="rect">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779DBF4-326F-413E-A4A9-136BFB502224}"/>
              </a:ext>
            </a:extLst>
          </p:cNvPr>
          <p:cNvSpPr txBox="1"/>
          <p:nvPr/>
        </p:nvSpPr>
        <p:spPr>
          <a:xfrm>
            <a:off x="152400" y="3093363"/>
            <a:ext cx="2895600" cy="1631216"/>
          </a:xfrm>
          <a:prstGeom prst="rect">
            <a:avLst/>
          </a:prstGeom>
          <a:noFill/>
        </p:spPr>
        <p:txBody>
          <a:bodyPr wrap="square">
            <a:spAutoFit/>
            <a:scene3d>
              <a:camera prst="orthographicFront"/>
              <a:lightRig rig="threePt" dir="t"/>
            </a:scene3d>
            <a:sp3d prstMaterial="matte">
              <a:bevelB w="0" h="0"/>
              <a:extrusionClr>
                <a:schemeClr val="bg1"/>
              </a:extrusionClr>
            </a:sp3d>
          </a:bodyPr>
          <a:lstStyle/>
          <a:p>
            <a:pPr algn="ctr">
              <a:defRPr/>
            </a:pPr>
            <a:r>
              <a:rPr lang="en-US" sz="2500" b="1" cap="small" dirty="0">
                <a:ln w="3175" cap="sq">
                  <a:noFill/>
                </a:ln>
                <a:solidFill>
                  <a:schemeClr val="bg1"/>
                </a:solidFill>
                <a:effectLst>
                  <a:outerShdw blurRad="38100" dist="38100" dir="2700000" algn="tl">
                    <a:srgbClr val="000000">
                      <a:alpha val="43137"/>
                    </a:srgbClr>
                  </a:outerShdw>
                </a:effectLst>
                <a:latin typeface="Calibri" panose="020F0502020204030204" pitchFamily="34" charset="0"/>
              </a:rPr>
              <a:t>Resource Areas with Potentially Significant Impacts in the Initial Study</a:t>
            </a:r>
          </a:p>
        </p:txBody>
      </p:sp>
      <p:sp>
        <p:nvSpPr>
          <p:cNvPr id="5" name="TextBox 4">
            <a:extLst>
              <a:ext uri="{FF2B5EF4-FFF2-40B4-BE49-F238E27FC236}">
                <a16:creationId xmlns:a16="http://schemas.microsoft.com/office/drawing/2014/main" id="{DF2D245D-E1F4-4BD0-BD70-00CBCD6A4D09}"/>
              </a:ext>
            </a:extLst>
          </p:cNvPr>
          <p:cNvSpPr txBox="1"/>
          <p:nvPr/>
        </p:nvSpPr>
        <p:spPr>
          <a:xfrm>
            <a:off x="3194462" y="1599524"/>
            <a:ext cx="6096000" cy="5003614"/>
          </a:xfrm>
          <a:prstGeom prst="rect">
            <a:avLst/>
          </a:prstGeom>
          <a:noFill/>
        </p:spPr>
        <p:txBody>
          <a:bodyPr wrap="square" numCol="2" rtlCol="0" anchor="ctr" anchorCtr="0">
            <a:spAutoFit/>
          </a:bodyPr>
          <a:lstStyle/>
          <a:p>
            <a:pPr marL="227013" indent="-227013" defTabSz="942975">
              <a:spcAft>
                <a:spcPts val="1200"/>
              </a:spcAft>
              <a:buFont typeface="Wingdings" pitchFamily="2" charset="2"/>
              <a:buChar char="§"/>
              <a:tabLst>
                <a:tab pos="631825" algn="l"/>
              </a:tabLst>
              <a:defRPr/>
            </a:pPr>
            <a:r>
              <a:rPr lang="en-US" b="1" dirty="0">
                <a:solidFill>
                  <a:srgbClr val="00549F"/>
                </a:solidFill>
              </a:rPr>
              <a:t>Agriculture &amp; Forestry Resources</a:t>
            </a:r>
          </a:p>
          <a:p>
            <a:pPr marL="227013" indent="-227013">
              <a:spcAft>
                <a:spcPts val="1200"/>
              </a:spcAft>
              <a:buFont typeface="Wingdings" pitchFamily="2" charset="2"/>
              <a:buChar char="§"/>
              <a:tabLst>
                <a:tab pos="631825" algn="l"/>
              </a:tabLst>
              <a:defRPr/>
            </a:pPr>
            <a:r>
              <a:rPr lang="en-US" b="1" dirty="0">
                <a:solidFill>
                  <a:srgbClr val="00549F"/>
                </a:solidFill>
              </a:rPr>
              <a:t>Air Quality</a:t>
            </a:r>
          </a:p>
          <a:p>
            <a:pPr marL="227013" indent="-227013">
              <a:spcAft>
                <a:spcPts val="1200"/>
              </a:spcAft>
              <a:buFont typeface="Wingdings" pitchFamily="2" charset="2"/>
              <a:buChar char="§"/>
              <a:tabLst>
                <a:tab pos="631825" algn="l"/>
              </a:tabLst>
              <a:defRPr/>
            </a:pPr>
            <a:r>
              <a:rPr lang="en-US" b="1" dirty="0">
                <a:solidFill>
                  <a:srgbClr val="00549F"/>
                </a:solidFill>
              </a:rPr>
              <a:t>Biological Resources</a:t>
            </a:r>
          </a:p>
          <a:p>
            <a:pPr marL="227013" indent="-227013">
              <a:spcAft>
                <a:spcPts val="1200"/>
              </a:spcAft>
              <a:buFont typeface="Wingdings" pitchFamily="2" charset="2"/>
              <a:buChar char="§"/>
              <a:tabLst>
                <a:tab pos="631825" algn="l"/>
              </a:tabLst>
              <a:defRPr/>
            </a:pPr>
            <a:r>
              <a:rPr lang="en-US" b="1" dirty="0">
                <a:solidFill>
                  <a:srgbClr val="00549F"/>
                </a:solidFill>
              </a:rPr>
              <a:t>Cultural Resources</a:t>
            </a:r>
          </a:p>
          <a:p>
            <a:pPr marL="227013" indent="-227013">
              <a:spcAft>
                <a:spcPts val="1200"/>
              </a:spcAft>
              <a:buFont typeface="Wingdings" pitchFamily="2" charset="2"/>
              <a:buChar char="§"/>
              <a:tabLst>
                <a:tab pos="631825" algn="l"/>
              </a:tabLst>
              <a:defRPr/>
            </a:pPr>
            <a:r>
              <a:rPr lang="en-US" b="1" dirty="0">
                <a:solidFill>
                  <a:srgbClr val="00549F"/>
                </a:solidFill>
              </a:rPr>
              <a:t>Energy</a:t>
            </a:r>
          </a:p>
          <a:p>
            <a:pPr marL="227013" indent="-227013">
              <a:spcAft>
                <a:spcPts val="1200"/>
              </a:spcAft>
              <a:buFont typeface="Wingdings" pitchFamily="2" charset="2"/>
              <a:buChar char="§"/>
              <a:tabLst>
                <a:tab pos="631825" algn="l"/>
              </a:tabLst>
              <a:defRPr/>
            </a:pPr>
            <a:r>
              <a:rPr lang="en-US" b="1" dirty="0">
                <a:solidFill>
                  <a:srgbClr val="00549F"/>
                </a:solidFill>
              </a:rPr>
              <a:t>Geology &amp; Soils</a:t>
            </a:r>
          </a:p>
          <a:p>
            <a:pPr marL="227013" indent="-227013">
              <a:spcAft>
                <a:spcPts val="1200"/>
              </a:spcAft>
              <a:buFont typeface="Wingdings" pitchFamily="2" charset="2"/>
              <a:buChar char="§"/>
              <a:tabLst>
                <a:tab pos="631825" algn="l"/>
              </a:tabLst>
              <a:defRPr/>
            </a:pPr>
            <a:r>
              <a:rPr lang="en-US" b="1" dirty="0">
                <a:solidFill>
                  <a:srgbClr val="00549F"/>
                </a:solidFill>
              </a:rPr>
              <a:t>Greenhouse Gas Emissions</a:t>
            </a:r>
          </a:p>
          <a:p>
            <a:pPr marL="227013" indent="-227013">
              <a:spcAft>
                <a:spcPts val="1200"/>
              </a:spcAft>
              <a:buFont typeface="Wingdings" pitchFamily="2" charset="2"/>
              <a:buChar char="§"/>
              <a:tabLst>
                <a:tab pos="631825" algn="l"/>
              </a:tabLst>
              <a:defRPr/>
            </a:pPr>
            <a:endParaRPr lang="en-US" b="1" dirty="0">
              <a:solidFill>
                <a:srgbClr val="00549F"/>
              </a:solidFill>
            </a:endParaRPr>
          </a:p>
          <a:p>
            <a:pPr marL="227013" indent="-227013">
              <a:spcAft>
                <a:spcPts val="1200"/>
              </a:spcAft>
              <a:buFont typeface="Wingdings" pitchFamily="2" charset="2"/>
              <a:buChar char="§"/>
              <a:tabLst>
                <a:tab pos="631825" algn="l"/>
              </a:tabLst>
              <a:defRPr/>
            </a:pPr>
            <a:endParaRPr lang="en-US" b="1" dirty="0">
              <a:solidFill>
                <a:srgbClr val="00549F"/>
              </a:solidFill>
            </a:endParaRPr>
          </a:p>
          <a:p>
            <a:pPr marL="227013" indent="-227013">
              <a:spcAft>
                <a:spcPts val="1200"/>
              </a:spcAft>
              <a:buFont typeface="Wingdings" pitchFamily="2" charset="2"/>
              <a:buChar char="§"/>
              <a:tabLst>
                <a:tab pos="631825" algn="l"/>
              </a:tabLst>
              <a:defRPr/>
            </a:pPr>
            <a:endParaRPr lang="en-US" b="1" dirty="0">
              <a:solidFill>
                <a:srgbClr val="00549F"/>
              </a:solidFill>
            </a:endParaRPr>
          </a:p>
          <a:p>
            <a:pPr marL="227013" indent="-227013">
              <a:spcAft>
                <a:spcPts val="1200"/>
              </a:spcAft>
              <a:buFont typeface="Wingdings" pitchFamily="2" charset="2"/>
              <a:buChar char="§"/>
              <a:tabLst>
                <a:tab pos="631825" algn="l"/>
              </a:tabLst>
              <a:defRPr/>
            </a:pPr>
            <a:endParaRPr lang="en-US" b="1" dirty="0">
              <a:solidFill>
                <a:srgbClr val="00549F"/>
              </a:solidFill>
            </a:endParaRPr>
          </a:p>
          <a:p>
            <a:pPr marL="227013" indent="-227013">
              <a:spcAft>
                <a:spcPts val="1200"/>
              </a:spcAft>
              <a:buFont typeface="Wingdings" pitchFamily="2" charset="2"/>
              <a:buChar char="§"/>
              <a:tabLst>
                <a:tab pos="631825" algn="l"/>
              </a:tabLst>
              <a:defRPr/>
            </a:pPr>
            <a:r>
              <a:rPr lang="en-US" b="1" dirty="0">
                <a:solidFill>
                  <a:srgbClr val="00549F"/>
                </a:solidFill>
              </a:rPr>
              <a:t>Hazards &amp; Hazardous Materials</a:t>
            </a:r>
          </a:p>
          <a:p>
            <a:pPr marL="227013" indent="-227013">
              <a:spcAft>
                <a:spcPts val="1200"/>
              </a:spcAft>
              <a:buFont typeface="Wingdings" pitchFamily="2" charset="2"/>
              <a:buChar char="§"/>
              <a:tabLst>
                <a:tab pos="631825" algn="l"/>
              </a:tabLst>
              <a:defRPr/>
            </a:pPr>
            <a:r>
              <a:rPr lang="en-US" b="1" dirty="0">
                <a:solidFill>
                  <a:srgbClr val="00549F"/>
                </a:solidFill>
              </a:rPr>
              <a:t>Hydrology &amp; Water Quality</a:t>
            </a:r>
          </a:p>
          <a:p>
            <a:pPr marL="285750" indent="-228600">
              <a:spcAft>
                <a:spcPts val="1200"/>
              </a:spcAft>
              <a:buFont typeface="Wingdings" pitchFamily="2" charset="2"/>
              <a:buChar char="§"/>
              <a:tabLst>
                <a:tab pos="631825" algn="l"/>
              </a:tabLst>
              <a:defRPr/>
            </a:pPr>
            <a:r>
              <a:rPr lang="en-US" b="1" dirty="0">
                <a:solidFill>
                  <a:srgbClr val="00549F"/>
                </a:solidFill>
              </a:rPr>
              <a:t>Noise</a:t>
            </a:r>
          </a:p>
          <a:p>
            <a:pPr marL="285750" indent="-228600">
              <a:spcAft>
                <a:spcPts val="1200"/>
              </a:spcAft>
              <a:buFont typeface="Wingdings" pitchFamily="2" charset="2"/>
              <a:buChar char="§"/>
              <a:tabLst>
                <a:tab pos="631825" algn="l"/>
              </a:tabLst>
              <a:defRPr/>
            </a:pPr>
            <a:r>
              <a:rPr lang="en-US" b="1" dirty="0">
                <a:solidFill>
                  <a:srgbClr val="00549F"/>
                </a:solidFill>
              </a:rPr>
              <a:t>Transportation</a:t>
            </a:r>
          </a:p>
          <a:p>
            <a:pPr marL="285750" indent="-228600">
              <a:spcAft>
                <a:spcPts val="1200"/>
              </a:spcAft>
              <a:buFont typeface="Wingdings" pitchFamily="2" charset="2"/>
              <a:buChar char="§"/>
              <a:tabLst>
                <a:tab pos="631825" algn="l"/>
              </a:tabLst>
              <a:defRPr/>
            </a:pPr>
            <a:r>
              <a:rPr lang="en-US" b="1" dirty="0">
                <a:solidFill>
                  <a:srgbClr val="00549F"/>
                </a:solidFill>
              </a:rPr>
              <a:t>Tribal Cultural Resources</a:t>
            </a:r>
          </a:p>
          <a:p>
            <a:pPr marL="285750" indent="-228600">
              <a:spcAft>
                <a:spcPts val="1200"/>
              </a:spcAft>
              <a:buFont typeface="Wingdings" pitchFamily="2" charset="2"/>
              <a:buChar char="§"/>
              <a:tabLst>
                <a:tab pos="631825" algn="l"/>
              </a:tabLst>
              <a:defRPr/>
            </a:pPr>
            <a:r>
              <a:rPr lang="en-US" b="1" dirty="0">
                <a:solidFill>
                  <a:srgbClr val="00549F"/>
                </a:solidFill>
              </a:rPr>
              <a:t>Wildfire</a:t>
            </a:r>
            <a:endParaRPr lang="en-US" dirty="0">
              <a:solidFill>
                <a:srgbClr val="00549F"/>
              </a:solidFill>
            </a:endParaRPr>
          </a:p>
        </p:txBody>
      </p:sp>
      <p:sp>
        <p:nvSpPr>
          <p:cNvPr id="6" name="TextBox 5">
            <a:extLst>
              <a:ext uri="{FF2B5EF4-FFF2-40B4-BE49-F238E27FC236}">
                <a16:creationId xmlns:a16="http://schemas.microsoft.com/office/drawing/2014/main" id="{52D3707B-B24B-4B10-8AD1-AC9989B0DC5B}"/>
              </a:ext>
            </a:extLst>
          </p:cNvPr>
          <p:cNvSpPr txBox="1"/>
          <p:nvPr/>
        </p:nvSpPr>
        <p:spPr>
          <a:xfrm>
            <a:off x="3200400" y="5109299"/>
            <a:ext cx="6096000" cy="369332"/>
          </a:xfrm>
          <a:prstGeom prst="rect">
            <a:avLst/>
          </a:prstGeom>
          <a:noFill/>
        </p:spPr>
        <p:txBody>
          <a:bodyPr wrap="square" numCol="1" rtlCol="0" anchor="ctr" anchorCtr="0">
            <a:spAutoFit/>
          </a:bodyPr>
          <a:lstStyle/>
          <a:p>
            <a:pPr defTabSz="942975">
              <a:spcAft>
                <a:spcPts val="1200"/>
              </a:spcAft>
              <a:tabLst>
                <a:tab pos="631825" algn="l"/>
              </a:tabLst>
              <a:defRPr/>
            </a:pPr>
            <a:r>
              <a:rPr lang="en-US" b="1" dirty="0">
                <a:solidFill>
                  <a:srgbClr val="00549F"/>
                </a:solidFill>
              </a:rPr>
              <a:t>These topics will be further analyzed in the EIR. </a:t>
            </a:r>
          </a:p>
        </p:txBody>
      </p:sp>
    </p:spTree>
    <p:extLst>
      <p:ext uri="{BB962C8B-B14F-4D97-AF65-F5344CB8AC3E}">
        <p14:creationId xmlns:p14="http://schemas.microsoft.com/office/powerpoint/2010/main" val="168836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0A7F5A-1ECA-474A-A47C-91088E2CA220}"/>
              </a:ext>
            </a:extLst>
          </p:cNvPr>
          <p:cNvSpPr/>
          <p:nvPr/>
        </p:nvSpPr>
        <p:spPr>
          <a:xfrm>
            <a:off x="152400" y="1028700"/>
            <a:ext cx="2895600" cy="4991100"/>
          </a:xfrm>
          <a:prstGeom prst="rect">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B19099A-5A84-4CE5-9583-EA8E6635B00C}"/>
              </a:ext>
            </a:extLst>
          </p:cNvPr>
          <p:cNvSpPr txBox="1"/>
          <p:nvPr/>
        </p:nvSpPr>
        <p:spPr>
          <a:xfrm>
            <a:off x="3200402" y="1859342"/>
            <a:ext cx="5791200" cy="3139321"/>
          </a:xfrm>
          <a:prstGeom prst="rect">
            <a:avLst/>
          </a:prstGeom>
          <a:noFill/>
        </p:spPr>
        <p:txBody>
          <a:bodyPr wrap="square" rtlCol="0" anchor="ctr" anchorCtr="0">
            <a:spAutoFit/>
          </a:bodyPr>
          <a:lstStyle/>
          <a:p>
            <a:pPr marL="285750" indent="-285750">
              <a:spcAft>
                <a:spcPts val="1200"/>
              </a:spcAft>
              <a:buFont typeface="Wingdings" pitchFamily="2" charset="2"/>
              <a:buChar char="§"/>
              <a:defRPr/>
            </a:pPr>
            <a:r>
              <a:rPr lang="en-US" b="1" dirty="0">
                <a:solidFill>
                  <a:srgbClr val="00549F"/>
                </a:solidFill>
              </a:rPr>
              <a:t>Contact Christina Taylor, Community Development Director</a:t>
            </a:r>
          </a:p>
          <a:p>
            <a:pPr marL="742950" lvl="1" indent="-285750">
              <a:spcAft>
                <a:spcPts val="1200"/>
              </a:spcAft>
              <a:buFont typeface="Wingdings" panose="05000000000000000000" pitchFamily="2" charset="2"/>
              <a:buChar char="Ø"/>
              <a:defRPr/>
            </a:pPr>
            <a:r>
              <a:rPr lang="en-US" sz="1600" b="1">
                <a:solidFill>
                  <a:srgbClr val="00549F"/>
                </a:solidFill>
              </a:rPr>
              <a:t>ckendrick@</a:t>
            </a:r>
            <a:r>
              <a:rPr lang="en-US" sz="1600" b="1" dirty="0">
                <a:solidFill>
                  <a:srgbClr val="00549F"/>
                </a:solidFill>
              </a:rPr>
              <a:t>beaumontca.gov</a:t>
            </a:r>
          </a:p>
          <a:p>
            <a:pPr marL="742950" lvl="1" indent="-285750">
              <a:spcAft>
                <a:spcPts val="1200"/>
              </a:spcAft>
              <a:buFont typeface="Wingdings" panose="05000000000000000000" pitchFamily="2" charset="2"/>
              <a:buChar char="Ø"/>
              <a:defRPr/>
            </a:pPr>
            <a:r>
              <a:rPr lang="en-US" sz="1600" b="1" dirty="0">
                <a:solidFill>
                  <a:srgbClr val="00549F"/>
                </a:solidFill>
              </a:rPr>
              <a:t>(951) 769-8518</a:t>
            </a:r>
            <a:endParaRPr lang="en-US" sz="1600" dirty="0">
              <a:solidFill>
                <a:srgbClr val="00549F"/>
              </a:solidFill>
            </a:endParaRPr>
          </a:p>
          <a:p>
            <a:pPr marL="285750" indent="-285750">
              <a:spcAft>
                <a:spcPts val="1200"/>
              </a:spcAft>
              <a:buFont typeface="Wingdings" pitchFamily="2" charset="2"/>
              <a:buChar char="§"/>
              <a:defRPr/>
            </a:pPr>
            <a:r>
              <a:rPr lang="en-US" b="1" dirty="0">
                <a:solidFill>
                  <a:srgbClr val="00549F"/>
                </a:solidFill>
              </a:rPr>
              <a:t>Write to:</a:t>
            </a:r>
          </a:p>
          <a:p>
            <a:pPr lvl="1">
              <a:defRPr/>
            </a:pPr>
            <a:r>
              <a:rPr lang="en-US" dirty="0">
                <a:solidFill>
                  <a:srgbClr val="00549F"/>
                </a:solidFill>
              </a:rPr>
              <a:t>Carole Kendrick, Planning Manager</a:t>
            </a:r>
          </a:p>
          <a:p>
            <a:pPr lvl="1">
              <a:defRPr/>
            </a:pPr>
            <a:r>
              <a:rPr lang="en-US" dirty="0">
                <a:solidFill>
                  <a:srgbClr val="00549F"/>
                </a:solidFill>
              </a:rPr>
              <a:t>City of Beaumont</a:t>
            </a:r>
          </a:p>
          <a:p>
            <a:pPr lvl="1">
              <a:defRPr/>
            </a:pPr>
            <a:r>
              <a:rPr lang="en-US" dirty="0">
                <a:solidFill>
                  <a:srgbClr val="00549F"/>
                </a:solidFill>
              </a:rPr>
              <a:t>550 East 6</a:t>
            </a:r>
            <a:r>
              <a:rPr lang="en-US" baseline="30000" dirty="0">
                <a:solidFill>
                  <a:srgbClr val="00549F"/>
                </a:solidFill>
              </a:rPr>
              <a:t>th</a:t>
            </a:r>
            <a:r>
              <a:rPr lang="en-US" dirty="0">
                <a:solidFill>
                  <a:srgbClr val="00549F"/>
                </a:solidFill>
              </a:rPr>
              <a:t> Street</a:t>
            </a:r>
          </a:p>
          <a:p>
            <a:pPr lvl="1">
              <a:spcAft>
                <a:spcPts val="1200"/>
              </a:spcAft>
              <a:defRPr/>
            </a:pPr>
            <a:r>
              <a:rPr lang="en-US" dirty="0">
                <a:solidFill>
                  <a:srgbClr val="00549F"/>
                </a:solidFill>
              </a:rPr>
              <a:t>Beaumont, CA 92223</a:t>
            </a:r>
          </a:p>
        </p:txBody>
      </p:sp>
      <p:sp>
        <p:nvSpPr>
          <p:cNvPr id="4" name="TextBox 3">
            <a:extLst>
              <a:ext uri="{FF2B5EF4-FFF2-40B4-BE49-F238E27FC236}">
                <a16:creationId xmlns:a16="http://schemas.microsoft.com/office/drawing/2014/main" id="{529530C9-0A88-4936-B8C4-814055CEFFFC}"/>
              </a:ext>
            </a:extLst>
          </p:cNvPr>
          <p:cNvSpPr txBox="1"/>
          <p:nvPr/>
        </p:nvSpPr>
        <p:spPr>
          <a:xfrm>
            <a:off x="152400" y="3093363"/>
            <a:ext cx="2895600" cy="861774"/>
          </a:xfrm>
          <a:prstGeom prst="rect">
            <a:avLst/>
          </a:prstGeom>
          <a:noFill/>
        </p:spPr>
        <p:txBody>
          <a:bodyPr wrap="square">
            <a:spAutoFit/>
            <a:scene3d>
              <a:camera prst="orthographicFront"/>
              <a:lightRig rig="threePt" dir="t"/>
            </a:scene3d>
            <a:sp3d prstMaterial="matte">
              <a:bevelB w="0" h="0"/>
              <a:extrusionClr>
                <a:schemeClr val="bg1"/>
              </a:extrusionClr>
            </a:sp3d>
          </a:bodyPr>
          <a:lstStyle/>
          <a:p>
            <a:pPr algn="ctr">
              <a:defRPr/>
            </a:pPr>
            <a:r>
              <a:rPr lang="en-US" sz="2500" b="1" cap="small" dirty="0">
                <a:ln w="3175" cap="sq">
                  <a:noFill/>
                </a:ln>
                <a:solidFill>
                  <a:schemeClr val="bg1"/>
                </a:solidFill>
                <a:effectLst>
                  <a:outerShdw blurRad="38100" dist="38100" dir="2700000" algn="tl">
                    <a:srgbClr val="000000">
                      <a:alpha val="43137"/>
                    </a:srgbClr>
                  </a:outerShdw>
                </a:effectLst>
                <a:latin typeface="Calibri" panose="020F0502020204030204" pitchFamily="34" charset="0"/>
              </a:rPr>
              <a:t>How to Stay Informed</a:t>
            </a:r>
          </a:p>
        </p:txBody>
      </p:sp>
    </p:spTree>
    <p:extLst>
      <p:ext uri="{BB962C8B-B14F-4D97-AF65-F5344CB8AC3E}">
        <p14:creationId xmlns:p14="http://schemas.microsoft.com/office/powerpoint/2010/main" val="422952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D32105-8DD7-4263-80AC-3372E09A032D}"/>
              </a:ext>
            </a:extLst>
          </p:cNvPr>
          <p:cNvSpPr/>
          <p:nvPr/>
        </p:nvSpPr>
        <p:spPr>
          <a:xfrm>
            <a:off x="152400" y="1028700"/>
            <a:ext cx="2895600" cy="4991100"/>
          </a:xfrm>
          <a:prstGeom prst="rect">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D59410A-6916-49B1-940B-401633541C9D}"/>
              </a:ext>
            </a:extLst>
          </p:cNvPr>
          <p:cNvSpPr txBox="1"/>
          <p:nvPr/>
        </p:nvSpPr>
        <p:spPr>
          <a:xfrm>
            <a:off x="155028" y="3093363"/>
            <a:ext cx="2895600" cy="861774"/>
          </a:xfrm>
          <a:prstGeom prst="rect">
            <a:avLst/>
          </a:prstGeom>
          <a:noFill/>
        </p:spPr>
        <p:txBody>
          <a:bodyPr wrap="square">
            <a:spAutoFit/>
            <a:scene3d>
              <a:camera prst="orthographicFront"/>
              <a:lightRig rig="threePt" dir="t"/>
            </a:scene3d>
            <a:sp3d prstMaterial="matte">
              <a:bevelB w="0" h="0"/>
              <a:extrusionClr>
                <a:schemeClr val="bg1"/>
              </a:extrusionClr>
            </a:sp3d>
          </a:bodyPr>
          <a:lstStyle/>
          <a:p>
            <a:pPr algn="ctr">
              <a:defRPr/>
            </a:pPr>
            <a:r>
              <a:rPr lang="en-US" sz="2500" b="1" cap="small" dirty="0">
                <a:ln w="3175" cap="sq">
                  <a:noFill/>
                </a:ln>
                <a:solidFill>
                  <a:schemeClr val="bg1"/>
                </a:solidFill>
                <a:effectLst>
                  <a:outerShdw blurRad="38100" dist="38100" dir="2700000" algn="tl">
                    <a:srgbClr val="000000">
                      <a:alpha val="43137"/>
                    </a:srgbClr>
                  </a:outerShdw>
                </a:effectLst>
                <a:latin typeface="Calibri" panose="020F0502020204030204" pitchFamily="34" charset="0"/>
              </a:rPr>
              <a:t>Purpose of the EIR Scoping Meeting</a:t>
            </a:r>
          </a:p>
        </p:txBody>
      </p:sp>
      <p:sp>
        <p:nvSpPr>
          <p:cNvPr id="5" name="TextBox 4">
            <a:extLst>
              <a:ext uri="{FF2B5EF4-FFF2-40B4-BE49-F238E27FC236}">
                <a16:creationId xmlns:a16="http://schemas.microsoft.com/office/drawing/2014/main" id="{83C989E7-B24E-4D44-ABA0-E4C2C813933E}"/>
              </a:ext>
            </a:extLst>
          </p:cNvPr>
          <p:cNvSpPr txBox="1"/>
          <p:nvPr/>
        </p:nvSpPr>
        <p:spPr>
          <a:xfrm>
            <a:off x="3200400" y="1569869"/>
            <a:ext cx="5791200" cy="3693319"/>
          </a:xfrm>
          <a:prstGeom prst="rect">
            <a:avLst/>
          </a:prstGeom>
          <a:noFill/>
        </p:spPr>
        <p:txBody>
          <a:bodyPr wrap="square" rtlCol="0">
            <a:spAutoFit/>
          </a:bodyPr>
          <a:lstStyle/>
          <a:p>
            <a:pPr marL="285750" indent="-285750">
              <a:spcAft>
                <a:spcPts val="1200"/>
              </a:spcAft>
              <a:buFont typeface="Wingdings" pitchFamily="2" charset="2"/>
              <a:buChar char="§"/>
              <a:defRPr/>
            </a:pPr>
            <a:r>
              <a:rPr lang="en-US" b="1" dirty="0">
                <a:solidFill>
                  <a:srgbClr val="00549F"/>
                </a:solidFill>
              </a:rPr>
              <a:t>Describe the Proposed Project</a:t>
            </a:r>
          </a:p>
          <a:p>
            <a:pPr marL="285750" indent="-285750">
              <a:spcAft>
                <a:spcPts val="1200"/>
              </a:spcAft>
              <a:buFont typeface="Wingdings" pitchFamily="2" charset="2"/>
              <a:buChar char="§"/>
              <a:defRPr/>
            </a:pPr>
            <a:r>
              <a:rPr lang="en-US" b="1" dirty="0">
                <a:solidFill>
                  <a:srgbClr val="00549F"/>
                </a:solidFill>
              </a:rPr>
              <a:t>Provide information about the California Environmental Quality Act and the Environmental Impact Report (EIR) Process</a:t>
            </a:r>
          </a:p>
          <a:p>
            <a:pPr marL="285750" indent="-285750">
              <a:spcAft>
                <a:spcPts val="1200"/>
              </a:spcAft>
              <a:buFont typeface="Wingdings" pitchFamily="2" charset="2"/>
              <a:buChar char="§"/>
              <a:defRPr/>
            </a:pPr>
            <a:r>
              <a:rPr lang="en-US" b="1" dirty="0">
                <a:solidFill>
                  <a:srgbClr val="00549F"/>
                </a:solidFill>
              </a:rPr>
              <a:t>Get input on the scope of the EIR </a:t>
            </a:r>
          </a:p>
          <a:p>
            <a:pPr marL="800100" lvl="1" indent="-342900">
              <a:spcAft>
                <a:spcPts val="1200"/>
              </a:spcAft>
              <a:buFont typeface="Wingdings" panose="05000000000000000000" pitchFamily="2" charset="2"/>
              <a:buChar char="Ø"/>
              <a:defRPr/>
            </a:pPr>
            <a:r>
              <a:rPr lang="en-US" sz="1600" dirty="0">
                <a:solidFill>
                  <a:srgbClr val="00549F"/>
                </a:solidFill>
              </a:rPr>
              <a:t>What should be considered?</a:t>
            </a:r>
          </a:p>
          <a:p>
            <a:pPr marL="800100" lvl="1" indent="-342900">
              <a:spcAft>
                <a:spcPts val="1200"/>
              </a:spcAft>
              <a:buFont typeface="Wingdings" panose="05000000000000000000" pitchFamily="2" charset="2"/>
              <a:buChar char="Ø"/>
              <a:defRPr/>
            </a:pPr>
            <a:r>
              <a:rPr lang="en-US" sz="1600" dirty="0">
                <a:solidFill>
                  <a:srgbClr val="00549F"/>
                </a:solidFill>
              </a:rPr>
              <a:t>What are your environmental concerns?</a:t>
            </a:r>
          </a:p>
          <a:p>
            <a:pPr marL="800100" lvl="1" indent="-342900">
              <a:spcAft>
                <a:spcPts val="1200"/>
              </a:spcAft>
              <a:buFont typeface="Wingdings" panose="05000000000000000000" pitchFamily="2" charset="2"/>
              <a:buChar char="Ø"/>
              <a:defRPr/>
            </a:pPr>
            <a:r>
              <a:rPr lang="en-US" sz="1600" dirty="0">
                <a:solidFill>
                  <a:srgbClr val="00549F"/>
                </a:solidFill>
              </a:rPr>
              <a:t>Identify alternatives and potential mitigation measures</a:t>
            </a:r>
          </a:p>
          <a:p>
            <a:pPr marL="285750" indent="-285750">
              <a:spcAft>
                <a:spcPts val="1200"/>
              </a:spcAft>
              <a:buFont typeface="Wingdings" pitchFamily="2" charset="2"/>
              <a:buChar char="§"/>
              <a:defRPr/>
            </a:pPr>
            <a:r>
              <a:rPr lang="en-US" b="1" dirty="0">
                <a:solidFill>
                  <a:srgbClr val="00549F"/>
                </a:solidFill>
              </a:rPr>
              <a:t>Identify the next steps and additional opportunities for public input</a:t>
            </a:r>
          </a:p>
        </p:txBody>
      </p:sp>
    </p:spTree>
    <p:extLst>
      <p:ext uri="{BB962C8B-B14F-4D97-AF65-F5344CB8AC3E}">
        <p14:creationId xmlns:p14="http://schemas.microsoft.com/office/powerpoint/2010/main" val="109706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961D859-F078-4B76-9726-1CB5A731B7D9}"/>
              </a:ext>
            </a:extLst>
          </p:cNvPr>
          <p:cNvSpPr txBox="1"/>
          <p:nvPr/>
        </p:nvSpPr>
        <p:spPr>
          <a:xfrm>
            <a:off x="6240982" y="6380946"/>
            <a:ext cx="2895600" cy="477054"/>
          </a:xfrm>
          <a:prstGeom prst="rect">
            <a:avLst/>
          </a:prstGeom>
          <a:noFill/>
        </p:spPr>
        <p:txBody>
          <a:bodyPr wrap="square">
            <a:spAutoFit/>
            <a:scene3d>
              <a:camera prst="orthographicFront"/>
              <a:lightRig rig="threePt" dir="t"/>
            </a:scene3d>
            <a:sp3d prstMaterial="matte">
              <a:bevelB w="0" h="0"/>
              <a:extrusionClr>
                <a:schemeClr val="bg1"/>
              </a:extrusionClr>
            </a:sp3d>
          </a:bodyPr>
          <a:lstStyle/>
          <a:p>
            <a:pPr algn="r">
              <a:defRPr/>
            </a:pPr>
            <a:r>
              <a:rPr lang="en-US" sz="2500" b="1" cap="small" dirty="0">
                <a:ln w="3175" cap="sq">
                  <a:noFill/>
                </a:ln>
                <a:solidFill>
                  <a:srgbClr val="00549F"/>
                </a:solidFill>
                <a:effectLst>
                  <a:outerShdw blurRad="38100" dist="38100" dir="2700000" algn="tl">
                    <a:srgbClr val="000000">
                      <a:alpha val="43137"/>
                    </a:srgbClr>
                  </a:outerShdw>
                </a:effectLst>
                <a:latin typeface="Calibri" panose="020F0502020204030204" pitchFamily="34" charset="0"/>
              </a:rPr>
              <a:t>Project Location</a:t>
            </a:r>
          </a:p>
        </p:txBody>
      </p:sp>
      <p:pic>
        <p:nvPicPr>
          <p:cNvPr id="4" name="Picture 3">
            <a:extLst>
              <a:ext uri="{FF2B5EF4-FFF2-40B4-BE49-F238E27FC236}">
                <a16:creationId xmlns:a16="http://schemas.microsoft.com/office/drawing/2014/main" id="{61EAB241-97E1-49C6-BB4B-E60C0DDE08F0}"/>
              </a:ext>
            </a:extLst>
          </p:cNvPr>
          <p:cNvPicPr>
            <a:picLocks noChangeAspect="1"/>
          </p:cNvPicPr>
          <p:nvPr/>
        </p:nvPicPr>
        <p:blipFill rotWithShape="1">
          <a:blip r:embed="rId3"/>
          <a:srcRect l="7985" t="5242" b="2377"/>
          <a:stretch/>
        </p:blipFill>
        <p:spPr>
          <a:xfrm>
            <a:off x="4648200" y="914400"/>
            <a:ext cx="4389781" cy="5252166"/>
          </a:xfrm>
          <a:prstGeom prst="rect">
            <a:avLst/>
          </a:prstGeom>
        </p:spPr>
      </p:pic>
      <p:pic>
        <p:nvPicPr>
          <p:cNvPr id="7" name="Picture 6">
            <a:extLst>
              <a:ext uri="{FF2B5EF4-FFF2-40B4-BE49-F238E27FC236}">
                <a16:creationId xmlns:a16="http://schemas.microsoft.com/office/drawing/2014/main" id="{81486614-1247-491E-9EBB-B37C43AAD9E5}"/>
              </a:ext>
            </a:extLst>
          </p:cNvPr>
          <p:cNvPicPr>
            <a:picLocks noChangeAspect="1"/>
          </p:cNvPicPr>
          <p:nvPr/>
        </p:nvPicPr>
        <p:blipFill rotWithShape="1">
          <a:blip r:embed="rId4"/>
          <a:srcRect l="18536" t="6133" r="21873" b="23415"/>
          <a:stretch/>
        </p:blipFill>
        <p:spPr>
          <a:xfrm>
            <a:off x="106019" y="914400"/>
            <a:ext cx="4465981" cy="5252166"/>
          </a:xfrm>
          <a:prstGeom prst="rect">
            <a:avLst/>
          </a:prstGeom>
        </p:spPr>
      </p:pic>
    </p:spTree>
    <p:extLst>
      <p:ext uri="{BB962C8B-B14F-4D97-AF65-F5344CB8AC3E}">
        <p14:creationId xmlns:p14="http://schemas.microsoft.com/office/powerpoint/2010/main" val="168069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961D859-F078-4B76-9726-1CB5A731B7D9}"/>
              </a:ext>
            </a:extLst>
          </p:cNvPr>
          <p:cNvSpPr txBox="1"/>
          <p:nvPr/>
        </p:nvSpPr>
        <p:spPr>
          <a:xfrm>
            <a:off x="6240982" y="6380946"/>
            <a:ext cx="2895600" cy="477054"/>
          </a:xfrm>
          <a:prstGeom prst="rect">
            <a:avLst/>
          </a:prstGeom>
          <a:noFill/>
        </p:spPr>
        <p:txBody>
          <a:bodyPr wrap="square">
            <a:spAutoFit/>
            <a:scene3d>
              <a:camera prst="orthographicFront"/>
              <a:lightRig rig="threePt" dir="t"/>
            </a:scene3d>
            <a:sp3d prstMaterial="matte">
              <a:bevelB w="0" h="0"/>
              <a:extrusionClr>
                <a:schemeClr val="bg1"/>
              </a:extrusionClr>
            </a:sp3d>
          </a:bodyPr>
          <a:lstStyle/>
          <a:p>
            <a:pPr algn="r">
              <a:defRPr/>
            </a:pPr>
            <a:r>
              <a:rPr lang="en-US" sz="2500" b="1" cap="small" dirty="0">
                <a:ln w="3175" cap="sq">
                  <a:noFill/>
                </a:ln>
                <a:solidFill>
                  <a:srgbClr val="00549F"/>
                </a:solidFill>
                <a:effectLst>
                  <a:outerShdw blurRad="38100" dist="38100" dir="2700000" algn="tl">
                    <a:srgbClr val="000000">
                      <a:alpha val="43137"/>
                    </a:srgbClr>
                  </a:outerShdw>
                </a:effectLst>
                <a:latin typeface="Calibri" panose="020F0502020204030204" pitchFamily="34" charset="0"/>
              </a:rPr>
              <a:t>Site Plan</a:t>
            </a:r>
          </a:p>
        </p:txBody>
      </p:sp>
      <p:sp>
        <p:nvSpPr>
          <p:cNvPr id="2" name="TextBox 1">
            <a:extLst>
              <a:ext uri="{FF2B5EF4-FFF2-40B4-BE49-F238E27FC236}">
                <a16:creationId xmlns:a16="http://schemas.microsoft.com/office/drawing/2014/main" id="{B44A6736-8A51-4C94-BD2B-AD1FE4AF378A}"/>
              </a:ext>
            </a:extLst>
          </p:cNvPr>
          <p:cNvSpPr txBox="1"/>
          <p:nvPr/>
        </p:nvSpPr>
        <p:spPr>
          <a:xfrm>
            <a:off x="3962400" y="3429000"/>
            <a:ext cx="2477345" cy="369332"/>
          </a:xfrm>
          <a:prstGeom prst="rect">
            <a:avLst/>
          </a:prstGeom>
          <a:noFill/>
        </p:spPr>
        <p:txBody>
          <a:bodyPr wrap="none" rtlCol="0">
            <a:spAutoFit/>
          </a:bodyPr>
          <a:lstStyle/>
          <a:p>
            <a:r>
              <a:rPr lang="en-US" dirty="0"/>
              <a:t>Insert Project Site Figure</a:t>
            </a:r>
          </a:p>
        </p:txBody>
      </p:sp>
      <p:pic>
        <p:nvPicPr>
          <p:cNvPr id="5" name="Picture 4">
            <a:extLst>
              <a:ext uri="{FF2B5EF4-FFF2-40B4-BE49-F238E27FC236}">
                <a16:creationId xmlns:a16="http://schemas.microsoft.com/office/drawing/2014/main" id="{5574499F-1BE5-4BF3-9401-1CCA202F2CF1}"/>
              </a:ext>
            </a:extLst>
          </p:cNvPr>
          <p:cNvPicPr>
            <a:picLocks noChangeAspect="1"/>
          </p:cNvPicPr>
          <p:nvPr/>
        </p:nvPicPr>
        <p:blipFill rotWithShape="1">
          <a:blip r:embed="rId3"/>
          <a:srcRect t="668"/>
          <a:stretch/>
        </p:blipFill>
        <p:spPr>
          <a:xfrm>
            <a:off x="133773" y="914400"/>
            <a:ext cx="6400800" cy="5281620"/>
          </a:xfrm>
          <a:prstGeom prst="rect">
            <a:avLst/>
          </a:prstGeom>
        </p:spPr>
      </p:pic>
      <p:sp>
        <p:nvSpPr>
          <p:cNvPr id="6" name="TextBox 5">
            <a:extLst>
              <a:ext uri="{FF2B5EF4-FFF2-40B4-BE49-F238E27FC236}">
                <a16:creationId xmlns:a16="http://schemas.microsoft.com/office/drawing/2014/main" id="{3AEEAA2C-7142-4A80-A2BD-5A711B639022}"/>
              </a:ext>
            </a:extLst>
          </p:cNvPr>
          <p:cNvSpPr txBox="1"/>
          <p:nvPr/>
        </p:nvSpPr>
        <p:spPr>
          <a:xfrm>
            <a:off x="6534573" y="1720840"/>
            <a:ext cx="2602009" cy="3416320"/>
          </a:xfrm>
          <a:prstGeom prst="rect">
            <a:avLst/>
          </a:prstGeom>
          <a:noFill/>
        </p:spPr>
        <p:txBody>
          <a:bodyPr wrap="square" rtlCol="0">
            <a:spAutoFit/>
          </a:bodyPr>
          <a:lstStyle/>
          <a:p>
            <a:r>
              <a:rPr lang="en-US" b="1" dirty="0">
                <a:solidFill>
                  <a:srgbClr val="00549F"/>
                </a:solidFill>
              </a:rPr>
              <a:t>Site Area: </a:t>
            </a:r>
            <a:r>
              <a:rPr lang="en-US" dirty="0">
                <a:solidFill>
                  <a:srgbClr val="00549F"/>
                </a:solidFill>
              </a:rPr>
              <a:t>30.9 acres</a:t>
            </a:r>
          </a:p>
          <a:p>
            <a:pPr marL="285750" indent="-285750">
              <a:buFont typeface="Wingdings" panose="05000000000000000000" pitchFamily="2" charset="2"/>
              <a:buChar char="§"/>
            </a:pPr>
            <a:endParaRPr lang="en-US" dirty="0">
              <a:solidFill>
                <a:srgbClr val="00549F"/>
              </a:solidFill>
            </a:endParaRPr>
          </a:p>
          <a:p>
            <a:r>
              <a:rPr lang="en-US" b="1" dirty="0">
                <a:solidFill>
                  <a:srgbClr val="00549F"/>
                </a:solidFill>
              </a:rPr>
              <a:t>Building Area:</a:t>
            </a:r>
          </a:p>
          <a:p>
            <a:pPr marL="285750" indent="-285750">
              <a:buFont typeface="Wingdings" panose="05000000000000000000" pitchFamily="2" charset="2"/>
              <a:buChar char="Ø"/>
            </a:pPr>
            <a:r>
              <a:rPr lang="en-US" dirty="0">
                <a:solidFill>
                  <a:srgbClr val="00549F"/>
                </a:solidFill>
              </a:rPr>
              <a:t>590,000 sf Warehouse</a:t>
            </a:r>
          </a:p>
          <a:p>
            <a:pPr marL="285750" indent="-285750">
              <a:buFont typeface="Wingdings" panose="05000000000000000000" pitchFamily="2" charset="2"/>
              <a:buChar char="Ø"/>
            </a:pPr>
            <a:r>
              <a:rPr lang="en-US" dirty="0">
                <a:solidFill>
                  <a:srgbClr val="00549F"/>
                </a:solidFill>
              </a:rPr>
              <a:t>20,000 sf Office</a:t>
            </a:r>
          </a:p>
          <a:p>
            <a:pPr marL="285750" indent="-285750">
              <a:buFont typeface="Wingdings" panose="05000000000000000000" pitchFamily="2" charset="2"/>
              <a:buChar char="Ø"/>
            </a:pPr>
            <a:r>
              <a:rPr lang="en-US" i="1" dirty="0">
                <a:solidFill>
                  <a:srgbClr val="00549F"/>
                </a:solidFill>
              </a:rPr>
              <a:t>610,000 sf Total</a:t>
            </a:r>
          </a:p>
          <a:p>
            <a:pPr marL="285750" indent="-285750">
              <a:buFont typeface="Wingdings" panose="05000000000000000000" pitchFamily="2" charset="2"/>
              <a:buChar char="§"/>
            </a:pPr>
            <a:endParaRPr lang="en-US" i="1" dirty="0">
              <a:solidFill>
                <a:srgbClr val="00549F"/>
              </a:solidFill>
            </a:endParaRPr>
          </a:p>
          <a:p>
            <a:r>
              <a:rPr lang="en-US" b="1" dirty="0">
                <a:solidFill>
                  <a:srgbClr val="00549F"/>
                </a:solidFill>
              </a:rPr>
              <a:t>Parking:</a:t>
            </a:r>
          </a:p>
          <a:p>
            <a:pPr marL="285750" indent="-285750">
              <a:buFont typeface="Wingdings" panose="05000000000000000000" pitchFamily="2" charset="2"/>
              <a:buChar char="Ø"/>
            </a:pPr>
            <a:r>
              <a:rPr lang="en-US" dirty="0">
                <a:solidFill>
                  <a:srgbClr val="00549F"/>
                </a:solidFill>
              </a:rPr>
              <a:t>312 Auto</a:t>
            </a:r>
          </a:p>
          <a:p>
            <a:pPr marL="285750" indent="-285750">
              <a:buFont typeface="Wingdings" panose="05000000000000000000" pitchFamily="2" charset="2"/>
              <a:buChar char="Ø"/>
            </a:pPr>
            <a:r>
              <a:rPr lang="en-US" dirty="0">
                <a:solidFill>
                  <a:srgbClr val="00549F"/>
                </a:solidFill>
              </a:rPr>
              <a:t>114 Truck Trailer</a:t>
            </a:r>
          </a:p>
          <a:p>
            <a:pPr marL="285750" indent="-285750">
              <a:buFont typeface="Wingdings" panose="05000000000000000000" pitchFamily="2" charset="2"/>
              <a:buChar char="§"/>
            </a:pPr>
            <a:endParaRPr lang="en-US" dirty="0">
              <a:solidFill>
                <a:srgbClr val="00549F"/>
              </a:solidFill>
            </a:endParaRPr>
          </a:p>
          <a:p>
            <a:r>
              <a:rPr lang="en-US" dirty="0">
                <a:solidFill>
                  <a:srgbClr val="00549F"/>
                </a:solidFill>
              </a:rPr>
              <a:t>96 Dock Doors</a:t>
            </a:r>
          </a:p>
        </p:txBody>
      </p:sp>
    </p:spTree>
    <p:extLst>
      <p:ext uri="{BB962C8B-B14F-4D97-AF65-F5344CB8AC3E}">
        <p14:creationId xmlns:p14="http://schemas.microsoft.com/office/powerpoint/2010/main" val="3016236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961D859-F078-4B76-9726-1CB5A731B7D9}"/>
              </a:ext>
            </a:extLst>
          </p:cNvPr>
          <p:cNvSpPr txBox="1"/>
          <p:nvPr/>
        </p:nvSpPr>
        <p:spPr>
          <a:xfrm>
            <a:off x="1828800" y="6380946"/>
            <a:ext cx="7307782" cy="477054"/>
          </a:xfrm>
          <a:prstGeom prst="rect">
            <a:avLst/>
          </a:prstGeom>
          <a:noFill/>
        </p:spPr>
        <p:txBody>
          <a:bodyPr wrap="square">
            <a:spAutoFit/>
            <a:scene3d>
              <a:camera prst="orthographicFront"/>
              <a:lightRig rig="threePt" dir="t"/>
            </a:scene3d>
            <a:sp3d prstMaterial="matte">
              <a:bevelB w="0" h="0"/>
              <a:extrusionClr>
                <a:schemeClr val="bg1"/>
              </a:extrusionClr>
            </a:sp3d>
          </a:bodyPr>
          <a:lstStyle/>
          <a:p>
            <a:pPr algn="r">
              <a:defRPr/>
            </a:pPr>
            <a:r>
              <a:rPr lang="en-US" sz="2500" b="1" cap="small" dirty="0">
                <a:ln w="3175" cap="sq">
                  <a:noFill/>
                </a:ln>
                <a:solidFill>
                  <a:srgbClr val="00549F"/>
                </a:solidFill>
                <a:effectLst>
                  <a:outerShdw blurRad="38100" dist="38100" dir="2700000" algn="tl">
                    <a:srgbClr val="000000">
                      <a:alpha val="43137"/>
                    </a:srgbClr>
                  </a:outerShdw>
                </a:effectLst>
                <a:latin typeface="Calibri" panose="020F0502020204030204" pitchFamily="34" charset="0"/>
              </a:rPr>
              <a:t>Building Elevations [TO BE UPDATED]</a:t>
            </a:r>
          </a:p>
        </p:txBody>
      </p:sp>
      <p:sp>
        <p:nvSpPr>
          <p:cNvPr id="2" name="TextBox 1">
            <a:extLst>
              <a:ext uri="{FF2B5EF4-FFF2-40B4-BE49-F238E27FC236}">
                <a16:creationId xmlns:a16="http://schemas.microsoft.com/office/drawing/2014/main" id="{B44A6736-8A51-4C94-BD2B-AD1FE4AF378A}"/>
              </a:ext>
            </a:extLst>
          </p:cNvPr>
          <p:cNvSpPr txBox="1"/>
          <p:nvPr/>
        </p:nvSpPr>
        <p:spPr>
          <a:xfrm>
            <a:off x="3962400" y="3429000"/>
            <a:ext cx="2477345" cy="369332"/>
          </a:xfrm>
          <a:prstGeom prst="rect">
            <a:avLst/>
          </a:prstGeom>
          <a:noFill/>
        </p:spPr>
        <p:txBody>
          <a:bodyPr wrap="none" rtlCol="0">
            <a:spAutoFit/>
          </a:bodyPr>
          <a:lstStyle/>
          <a:p>
            <a:r>
              <a:rPr lang="en-US" dirty="0"/>
              <a:t>Insert Project Site Figure</a:t>
            </a:r>
          </a:p>
        </p:txBody>
      </p:sp>
      <p:pic>
        <p:nvPicPr>
          <p:cNvPr id="4" name="Picture 3">
            <a:extLst>
              <a:ext uri="{FF2B5EF4-FFF2-40B4-BE49-F238E27FC236}">
                <a16:creationId xmlns:a16="http://schemas.microsoft.com/office/drawing/2014/main" id="{577DC5C4-ABDF-4E79-86E4-9A18E6A11E14}"/>
              </a:ext>
            </a:extLst>
          </p:cNvPr>
          <p:cNvPicPr>
            <a:picLocks noChangeAspect="1"/>
          </p:cNvPicPr>
          <p:nvPr/>
        </p:nvPicPr>
        <p:blipFill rotWithShape="1">
          <a:blip r:embed="rId3"/>
          <a:srcRect b="1232"/>
          <a:stretch/>
        </p:blipFill>
        <p:spPr>
          <a:xfrm>
            <a:off x="838200" y="914400"/>
            <a:ext cx="7772400" cy="5284519"/>
          </a:xfrm>
          <a:prstGeom prst="rect">
            <a:avLst/>
          </a:prstGeom>
        </p:spPr>
      </p:pic>
    </p:spTree>
    <p:extLst>
      <p:ext uri="{BB962C8B-B14F-4D97-AF65-F5344CB8AC3E}">
        <p14:creationId xmlns:p14="http://schemas.microsoft.com/office/powerpoint/2010/main" val="359352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961D859-F078-4B76-9726-1CB5A731B7D9}"/>
              </a:ext>
            </a:extLst>
          </p:cNvPr>
          <p:cNvSpPr txBox="1"/>
          <p:nvPr/>
        </p:nvSpPr>
        <p:spPr>
          <a:xfrm>
            <a:off x="6240982" y="6380946"/>
            <a:ext cx="2895600" cy="477054"/>
          </a:xfrm>
          <a:prstGeom prst="rect">
            <a:avLst/>
          </a:prstGeom>
          <a:noFill/>
        </p:spPr>
        <p:txBody>
          <a:bodyPr wrap="square">
            <a:spAutoFit/>
            <a:scene3d>
              <a:camera prst="orthographicFront"/>
              <a:lightRig rig="threePt" dir="t"/>
            </a:scene3d>
            <a:sp3d prstMaterial="matte">
              <a:bevelB w="0" h="0"/>
              <a:extrusionClr>
                <a:schemeClr val="bg1"/>
              </a:extrusionClr>
            </a:sp3d>
          </a:bodyPr>
          <a:lstStyle/>
          <a:p>
            <a:pPr algn="r">
              <a:defRPr/>
            </a:pPr>
            <a:r>
              <a:rPr lang="en-US" sz="2500" b="1" cap="small" dirty="0">
                <a:ln w="3175" cap="sq">
                  <a:noFill/>
                </a:ln>
                <a:solidFill>
                  <a:srgbClr val="00549F"/>
                </a:solidFill>
                <a:effectLst>
                  <a:outerShdw blurRad="38100" dist="38100" dir="2700000" algn="tl">
                    <a:srgbClr val="000000">
                      <a:alpha val="43137"/>
                    </a:srgbClr>
                  </a:outerShdw>
                </a:effectLst>
                <a:latin typeface="Calibri" panose="020F0502020204030204" pitchFamily="34" charset="0"/>
              </a:rPr>
              <a:t>Landscaping Plan</a:t>
            </a:r>
          </a:p>
        </p:txBody>
      </p:sp>
      <p:sp>
        <p:nvSpPr>
          <p:cNvPr id="2" name="TextBox 1">
            <a:extLst>
              <a:ext uri="{FF2B5EF4-FFF2-40B4-BE49-F238E27FC236}">
                <a16:creationId xmlns:a16="http://schemas.microsoft.com/office/drawing/2014/main" id="{B44A6736-8A51-4C94-BD2B-AD1FE4AF378A}"/>
              </a:ext>
            </a:extLst>
          </p:cNvPr>
          <p:cNvSpPr txBox="1"/>
          <p:nvPr/>
        </p:nvSpPr>
        <p:spPr>
          <a:xfrm>
            <a:off x="5943600" y="1524000"/>
            <a:ext cx="3048000" cy="2585323"/>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rgbClr val="00549F"/>
                </a:solidFill>
              </a:rPr>
              <a:t>Landscaping will feature drought-tolerant plant materials.</a:t>
            </a:r>
          </a:p>
          <a:p>
            <a:pPr marL="285750" indent="-285750">
              <a:buFont typeface="Wingdings" panose="05000000000000000000" pitchFamily="2" charset="2"/>
              <a:buChar char="§"/>
            </a:pPr>
            <a:endParaRPr lang="en-US" dirty="0">
              <a:solidFill>
                <a:srgbClr val="00549F"/>
              </a:solidFill>
            </a:endParaRPr>
          </a:p>
          <a:p>
            <a:pPr marL="285750" indent="-285750">
              <a:buFont typeface="Wingdings" panose="05000000000000000000" pitchFamily="2" charset="2"/>
              <a:buChar char="§"/>
            </a:pPr>
            <a:r>
              <a:rPr lang="en-US" dirty="0">
                <a:solidFill>
                  <a:srgbClr val="00549F"/>
                </a:solidFill>
              </a:rPr>
              <a:t>A total of 194 trees</a:t>
            </a:r>
          </a:p>
          <a:p>
            <a:pPr marL="742950" lvl="1" indent="-285750">
              <a:buFont typeface="Wingdings" panose="05000000000000000000" pitchFamily="2" charset="2"/>
              <a:buChar char="Ø"/>
            </a:pPr>
            <a:r>
              <a:rPr lang="en-US" dirty="0">
                <a:solidFill>
                  <a:srgbClr val="00549F"/>
                </a:solidFill>
              </a:rPr>
              <a:t>13 36” box</a:t>
            </a:r>
          </a:p>
          <a:p>
            <a:pPr marL="742950" lvl="1" indent="-285750">
              <a:buFont typeface="Wingdings" panose="05000000000000000000" pitchFamily="2" charset="2"/>
              <a:buChar char="Ø"/>
            </a:pPr>
            <a:r>
              <a:rPr lang="en-US" dirty="0">
                <a:solidFill>
                  <a:srgbClr val="00549F"/>
                </a:solidFill>
              </a:rPr>
              <a:t>181 24” box trees</a:t>
            </a:r>
          </a:p>
          <a:p>
            <a:pPr lvl="1"/>
            <a:endParaRPr lang="en-US" dirty="0">
              <a:solidFill>
                <a:srgbClr val="00549F"/>
              </a:solidFill>
            </a:endParaRPr>
          </a:p>
          <a:p>
            <a:pPr marL="285750" indent="-285750">
              <a:buFont typeface="Wingdings" panose="05000000000000000000" pitchFamily="2" charset="2"/>
              <a:buChar char="§"/>
            </a:pPr>
            <a:r>
              <a:rPr lang="en-US" dirty="0">
                <a:solidFill>
                  <a:srgbClr val="00549F"/>
                </a:solidFill>
              </a:rPr>
              <a:t>Preserving Orchard Trees</a:t>
            </a:r>
          </a:p>
        </p:txBody>
      </p:sp>
      <p:pic>
        <p:nvPicPr>
          <p:cNvPr id="5" name="Picture 4">
            <a:extLst>
              <a:ext uri="{FF2B5EF4-FFF2-40B4-BE49-F238E27FC236}">
                <a16:creationId xmlns:a16="http://schemas.microsoft.com/office/drawing/2014/main" id="{5FFF8814-BA95-496E-8111-3EA277F9D0BA}"/>
              </a:ext>
            </a:extLst>
          </p:cNvPr>
          <p:cNvPicPr>
            <a:picLocks noChangeAspect="1"/>
          </p:cNvPicPr>
          <p:nvPr/>
        </p:nvPicPr>
        <p:blipFill rotWithShape="1">
          <a:blip r:embed="rId3"/>
          <a:srcRect b="2034"/>
          <a:stretch/>
        </p:blipFill>
        <p:spPr>
          <a:xfrm>
            <a:off x="152400" y="914400"/>
            <a:ext cx="5624568" cy="5225534"/>
          </a:xfrm>
          <a:prstGeom prst="rect">
            <a:avLst/>
          </a:prstGeom>
        </p:spPr>
      </p:pic>
    </p:spTree>
    <p:extLst>
      <p:ext uri="{BB962C8B-B14F-4D97-AF65-F5344CB8AC3E}">
        <p14:creationId xmlns:p14="http://schemas.microsoft.com/office/powerpoint/2010/main" val="82783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A7B0DF-2D71-407B-92A5-CC93B46F01FE}"/>
              </a:ext>
            </a:extLst>
          </p:cNvPr>
          <p:cNvSpPr txBox="1"/>
          <p:nvPr/>
        </p:nvSpPr>
        <p:spPr>
          <a:xfrm>
            <a:off x="457200" y="2459504"/>
            <a:ext cx="8229600" cy="2554545"/>
          </a:xfrm>
          <a:prstGeom prst="rect">
            <a:avLst/>
          </a:prstGeom>
          <a:noFill/>
        </p:spPr>
        <p:txBody>
          <a:bodyPr wrap="square" rtlCol="0">
            <a:spAutoFit/>
          </a:bodyPr>
          <a:lstStyle/>
          <a:p>
            <a:pPr lvl="0" algn="ctr" fontAlgn="base">
              <a:spcBef>
                <a:spcPct val="0"/>
              </a:spcBef>
              <a:spcAft>
                <a:spcPct val="0"/>
              </a:spcAft>
              <a:defRPr/>
            </a:pPr>
            <a:r>
              <a:rPr lang="en-US" sz="4000" b="1" cap="small" dirty="0">
                <a:solidFill>
                  <a:srgbClr val="0052A3"/>
                </a:solidFill>
                <a:latin typeface="+mj-lt"/>
              </a:rPr>
              <a:t>California Environmental Quality Act </a:t>
            </a:r>
          </a:p>
          <a:p>
            <a:pPr lvl="0" algn="ctr" fontAlgn="base">
              <a:spcBef>
                <a:spcPct val="0"/>
              </a:spcBef>
              <a:spcAft>
                <a:spcPct val="0"/>
              </a:spcAft>
              <a:defRPr/>
            </a:pPr>
            <a:r>
              <a:rPr lang="en-US" sz="4000" b="1" cap="small" dirty="0">
                <a:solidFill>
                  <a:srgbClr val="0052A3"/>
                </a:solidFill>
                <a:latin typeface="+mj-lt"/>
              </a:rPr>
              <a:t>and </a:t>
            </a:r>
          </a:p>
          <a:p>
            <a:pPr lvl="0" algn="ctr" fontAlgn="base">
              <a:spcBef>
                <a:spcPct val="0"/>
              </a:spcBef>
              <a:spcAft>
                <a:spcPct val="0"/>
              </a:spcAft>
              <a:defRPr/>
            </a:pPr>
            <a:r>
              <a:rPr lang="en-US" sz="4000" b="1" cap="small" dirty="0">
                <a:solidFill>
                  <a:srgbClr val="0052A3"/>
                </a:solidFill>
                <a:latin typeface="+mj-lt"/>
              </a:rPr>
              <a:t>the Environmental Impact Report Process</a:t>
            </a:r>
            <a:endParaRPr lang="en-US" sz="40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1434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C989E7-B24E-4D44-ABA0-E4C2C813933E}"/>
              </a:ext>
            </a:extLst>
          </p:cNvPr>
          <p:cNvSpPr txBox="1"/>
          <p:nvPr/>
        </p:nvSpPr>
        <p:spPr>
          <a:xfrm>
            <a:off x="3200400" y="1769925"/>
            <a:ext cx="5791200" cy="3508653"/>
          </a:xfrm>
          <a:prstGeom prst="rect">
            <a:avLst/>
          </a:prstGeom>
          <a:noFill/>
        </p:spPr>
        <p:txBody>
          <a:bodyPr wrap="square" rtlCol="0" anchor="ctr" anchorCtr="0">
            <a:spAutoFit/>
          </a:bodyPr>
          <a:lstStyle/>
          <a:p>
            <a:pPr marL="285750" indent="-285750">
              <a:spcAft>
                <a:spcPts val="600"/>
              </a:spcAft>
              <a:buFont typeface="Wingdings" pitchFamily="2" charset="2"/>
              <a:buChar char="§"/>
              <a:defRPr/>
            </a:pPr>
            <a:r>
              <a:rPr lang="en-US" b="1" dirty="0">
                <a:solidFill>
                  <a:srgbClr val="00549F"/>
                </a:solidFill>
              </a:rPr>
              <a:t>Informational document that informs the public and decision makers about potentially physical environmental impacts of a project</a:t>
            </a:r>
          </a:p>
          <a:p>
            <a:pPr marL="285750" indent="-285750">
              <a:spcAft>
                <a:spcPts val="1200"/>
              </a:spcAft>
              <a:buFont typeface="Wingdings" pitchFamily="2" charset="2"/>
              <a:buChar char="§"/>
              <a:defRPr/>
            </a:pPr>
            <a:r>
              <a:rPr lang="en-US" b="1" dirty="0">
                <a:solidFill>
                  <a:srgbClr val="00549F"/>
                </a:solidFill>
              </a:rPr>
              <a:t>Informational document that identified ways to avoid or reduce adverse environmental effects:</a:t>
            </a:r>
          </a:p>
          <a:p>
            <a:pPr marL="742950" lvl="1" indent="-285750">
              <a:spcAft>
                <a:spcPts val="600"/>
              </a:spcAft>
              <a:buFont typeface="Wingdings" panose="05000000000000000000" pitchFamily="2" charset="2"/>
              <a:buChar char="Ø"/>
              <a:defRPr/>
            </a:pPr>
            <a:r>
              <a:rPr lang="en-US" sz="1600" dirty="0">
                <a:solidFill>
                  <a:srgbClr val="00549F"/>
                </a:solidFill>
              </a:rPr>
              <a:t>Mitigation Measures (ways to reduce impacts)</a:t>
            </a:r>
          </a:p>
          <a:p>
            <a:pPr marL="742950" lvl="1" indent="-285750">
              <a:spcAft>
                <a:spcPts val="1200"/>
              </a:spcAft>
              <a:buFont typeface="Wingdings" panose="05000000000000000000" pitchFamily="2" charset="2"/>
              <a:buChar char="Ø"/>
              <a:defRPr/>
            </a:pPr>
            <a:r>
              <a:rPr lang="en-US" sz="1600" dirty="0">
                <a:solidFill>
                  <a:srgbClr val="00549F"/>
                </a:solidFill>
              </a:rPr>
              <a:t>Alternatives (other ways of accomplishing the project’s objectives)</a:t>
            </a:r>
          </a:p>
          <a:p>
            <a:pPr marL="285750" indent="-285750">
              <a:spcAft>
                <a:spcPts val="600"/>
              </a:spcAft>
              <a:buFont typeface="Wingdings" pitchFamily="2" charset="2"/>
              <a:buChar char="§"/>
              <a:defRPr/>
            </a:pPr>
            <a:r>
              <a:rPr lang="en-US" b="1" dirty="0">
                <a:solidFill>
                  <a:srgbClr val="00549F"/>
                </a:solidFill>
              </a:rPr>
              <a:t>Environmental effects are just one of the factors considered by the decision makers when deciding whether or not to approve a project</a:t>
            </a:r>
            <a:endParaRPr lang="en-US" sz="1600" dirty="0">
              <a:solidFill>
                <a:srgbClr val="00549F"/>
              </a:solidFill>
            </a:endParaRPr>
          </a:p>
        </p:txBody>
      </p:sp>
      <p:sp>
        <p:nvSpPr>
          <p:cNvPr id="6" name="Rectangle 5">
            <a:extLst>
              <a:ext uri="{FF2B5EF4-FFF2-40B4-BE49-F238E27FC236}">
                <a16:creationId xmlns:a16="http://schemas.microsoft.com/office/drawing/2014/main" id="{2A80FB95-A4A8-4E88-8671-21223453A07D}"/>
              </a:ext>
            </a:extLst>
          </p:cNvPr>
          <p:cNvSpPr/>
          <p:nvPr/>
        </p:nvSpPr>
        <p:spPr>
          <a:xfrm>
            <a:off x="152400" y="1028700"/>
            <a:ext cx="2895600" cy="4991100"/>
          </a:xfrm>
          <a:prstGeom prst="rect">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D59410A-6916-49B1-940B-401633541C9D}"/>
              </a:ext>
            </a:extLst>
          </p:cNvPr>
          <p:cNvSpPr txBox="1"/>
          <p:nvPr/>
        </p:nvSpPr>
        <p:spPr>
          <a:xfrm>
            <a:off x="152400" y="3093363"/>
            <a:ext cx="2895600" cy="477054"/>
          </a:xfrm>
          <a:prstGeom prst="rect">
            <a:avLst/>
          </a:prstGeom>
          <a:noFill/>
        </p:spPr>
        <p:txBody>
          <a:bodyPr wrap="square">
            <a:spAutoFit/>
            <a:scene3d>
              <a:camera prst="orthographicFront"/>
              <a:lightRig rig="threePt" dir="t"/>
            </a:scene3d>
            <a:sp3d prstMaterial="matte">
              <a:bevelB w="0" h="0"/>
              <a:extrusionClr>
                <a:schemeClr val="bg1"/>
              </a:extrusionClr>
            </a:sp3d>
          </a:bodyPr>
          <a:lstStyle/>
          <a:p>
            <a:pPr algn="ctr">
              <a:defRPr/>
            </a:pPr>
            <a:r>
              <a:rPr lang="en-US" sz="2500" b="1" cap="small" dirty="0">
                <a:ln w="3175" cap="sq">
                  <a:noFill/>
                </a:ln>
                <a:solidFill>
                  <a:schemeClr val="bg1"/>
                </a:solidFill>
                <a:effectLst>
                  <a:outerShdw blurRad="38100" dist="38100" dir="2700000" algn="tl">
                    <a:srgbClr val="000000">
                      <a:alpha val="43137"/>
                    </a:srgbClr>
                  </a:outerShdw>
                </a:effectLst>
                <a:latin typeface="Calibri" panose="020F0502020204030204" pitchFamily="34" charset="0"/>
              </a:rPr>
              <a:t>What is an EIR?</a:t>
            </a:r>
          </a:p>
        </p:txBody>
      </p:sp>
    </p:spTree>
    <p:extLst>
      <p:ext uri="{BB962C8B-B14F-4D97-AF65-F5344CB8AC3E}">
        <p14:creationId xmlns:p14="http://schemas.microsoft.com/office/powerpoint/2010/main" val="382201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425CEA-1FEF-4A5B-BB44-B3EBFF24F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46" y="1447800"/>
            <a:ext cx="822850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31041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8b0f145-6ed9-49e0-a18d-d16ea02e4145" xsi:nil="true"/>
    <lcf76f155ced4ddcb4097134ff3c332f xmlns="ec1de52b-7d33-4697-84e4-505aacd55c2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1502EC38A6D746A0490E6F34485D13" ma:contentTypeVersion="15" ma:contentTypeDescription="Create a new document." ma:contentTypeScope="" ma:versionID="766b1bb2272cc2579028e5062120b5ce">
  <xsd:schema xmlns:xsd="http://www.w3.org/2001/XMLSchema" xmlns:xs="http://www.w3.org/2001/XMLSchema" xmlns:p="http://schemas.microsoft.com/office/2006/metadata/properties" xmlns:ns2="ec1de52b-7d33-4697-84e4-505aacd55c2e" xmlns:ns3="f8b0f145-6ed9-49e0-a18d-d16ea02e4145" targetNamespace="http://schemas.microsoft.com/office/2006/metadata/properties" ma:root="true" ma:fieldsID="5ce35b526992780a994bffba8af56c23" ns2:_="" ns3:_="">
    <xsd:import namespace="ec1de52b-7d33-4697-84e4-505aacd55c2e"/>
    <xsd:import namespace="f8b0f145-6ed9-49e0-a18d-d16ea02e414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de52b-7d33-4697-84e4-505aacd55c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f717a42-afec-455c-b935-79c59e4c5c5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b0f145-6ed9-49e0-a18d-d16ea02e414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fd2dd48-5f51-4575-9db4-b3980ac119f8}" ma:internalName="TaxCatchAll" ma:showField="CatchAllData" ma:web="f8b0f145-6ed9-49e0-a18d-d16ea02e41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3690C1-D9DF-43A1-9F31-0BBDF714BD23}">
  <ds:schemaRefs>
    <ds:schemaRef ds:uri="http://schemas.microsoft.com/sharepoint/v3"/>
    <ds:schemaRef ds:uri="http://schemas.microsoft.com/office/2006/documentManagement/types"/>
    <ds:schemaRef ds:uri="http://purl.org/dc/elements/1.1/"/>
    <ds:schemaRef ds:uri="http://purl.org/dc/terms/"/>
    <ds:schemaRef ds:uri="http://schemas.microsoft.com/office/2006/metadata/properties"/>
    <ds:schemaRef ds:uri="http://purl.org/dc/dcmitype/"/>
    <ds:schemaRef ds:uri="0bf04561-dee1-432b-a9f2-23d99554f621"/>
    <ds:schemaRef ds:uri="77ebb326-742c-46c0-a521-a839bb89dfbf"/>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760133B-8B5C-41D9-B2B7-14652000610D}">
  <ds:schemaRefs>
    <ds:schemaRef ds:uri="http://schemas.microsoft.com/sharepoint/v3/contenttype/forms"/>
  </ds:schemaRefs>
</ds:datastoreItem>
</file>

<file path=customXml/itemProps3.xml><?xml version="1.0" encoding="utf-8"?>
<ds:datastoreItem xmlns:ds="http://schemas.openxmlformats.org/officeDocument/2006/customXml" ds:itemID="{93F5AD53-2473-4412-B8E2-74CE3A367028}"/>
</file>

<file path=docProps/app.xml><?xml version="1.0" encoding="utf-8"?>
<Properties xmlns="http://schemas.openxmlformats.org/officeDocument/2006/extended-properties" xmlns:vt="http://schemas.openxmlformats.org/officeDocument/2006/docPropsVTypes">
  <TotalTime>14135</TotalTime>
  <Words>891</Words>
  <Application>Microsoft Office PowerPoint</Application>
  <PresentationFormat>On-screen Show (4:3)</PresentationFormat>
  <Paragraphs>129</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Century Gothic</vt:lpstr>
      <vt:lpstr>Wingdings</vt:lpstr>
      <vt:lpstr>Arial</vt:lpstr>
      <vt:lpstr>Calibri</vt:lpstr>
      <vt:lpstr>Times New Roman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Horowitz</dc:creator>
  <cp:lastModifiedBy>Nicole Morse</cp:lastModifiedBy>
  <cp:revision>1276</cp:revision>
  <cp:lastPrinted>2020-09-17T17:31:16Z</cp:lastPrinted>
  <dcterms:created xsi:type="dcterms:W3CDTF">2011-08-24T00:36:08Z</dcterms:created>
  <dcterms:modified xsi:type="dcterms:W3CDTF">2022-08-01T16:25:03Z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0x010100D9D62F07C691D241BEE39EB60F4E78CF</vt:lpwstr>
  </property>
  <property fmtid="{D5CDD505-2E9C-101B-9397-08002B2CF9AE}" pid="3" name="Order">
    <vt:r8>6590400</vt:r8>
  </property>
  <property fmtid="{D5CDD505-2E9C-101B-9397-08002B2CF9AE}" pid="4" name="MediaServiceImageTags">
    <vt:lpwstr/>
  </property>
</Properties>
</file>