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8" r:id="rId2"/>
  </p:sldMasterIdLst>
  <p:notesMasterIdLst>
    <p:notesMasterId r:id="rId31"/>
  </p:notesMasterIdLst>
  <p:handoutMasterIdLst>
    <p:handoutMasterId r:id="rId32"/>
  </p:handoutMasterIdLst>
  <p:sldIdLst>
    <p:sldId id="256" r:id="rId3"/>
    <p:sldId id="257" r:id="rId4"/>
    <p:sldId id="274" r:id="rId5"/>
    <p:sldId id="281" r:id="rId6"/>
    <p:sldId id="280" r:id="rId7"/>
    <p:sldId id="285" r:id="rId8"/>
    <p:sldId id="324" r:id="rId9"/>
    <p:sldId id="317" r:id="rId10"/>
    <p:sldId id="326" r:id="rId11"/>
    <p:sldId id="314" r:id="rId12"/>
    <p:sldId id="313" r:id="rId13"/>
    <p:sldId id="345" r:id="rId14"/>
    <p:sldId id="293" r:id="rId15"/>
    <p:sldId id="319" r:id="rId16"/>
    <p:sldId id="339" r:id="rId17"/>
    <p:sldId id="295" r:id="rId18"/>
    <p:sldId id="330" r:id="rId19"/>
    <p:sldId id="328" r:id="rId20"/>
    <p:sldId id="346" r:id="rId21"/>
    <p:sldId id="331" r:id="rId22"/>
    <p:sldId id="336" r:id="rId23"/>
    <p:sldId id="337" r:id="rId24"/>
    <p:sldId id="338" r:id="rId25"/>
    <p:sldId id="320" r:id="rId26"/>
    <p:sldId id="340" r:id="rId27"/>
    <p:sldId id="344" r:id="rId28"/>
    <p:sldId id="335"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C9DB47-91D9-6F01-857A-9B51C5DE3BFA}" name="Jennifer Murillo" initials="JM" userId="Jennifer Murillo" providerId="None"/>
  <p188:author id="{31E256A6-4736-1467-7DF5-4D5844B76F64}" name="abby@lisawiseconsulting.com" initials="a" userId="e7c434d34a45164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 initials="A" lastIdx="36" clrIdx="0">
    <p:extLst>
      <p:ext uri="{19B8F6BF-5375-455C-9EA6-DF929625EA0E}">
        <p15:presenceInfo xmlns:p15="http://schemas.microsoft.com/office/powerpoint/2012/main" userId="972bc7c0528756ac" providerId="Windows Live"/>
      </p:ext>
    </p:extLst>
  </p:cmAuthor>
  <p:cmAuthor id="2" name="Karen Huynh" initials="KH" lastIdx="9" clrIdx="1">
    <p:extLst>
      <p:ext uri="{19B8F6BF-5375-455C-9EA6-DF929625EA0E}">
        <p15:presenceInfo xmlns:p15="http://schemas.microsoft.com/office/powerpoint/2012/main" userId="27dd7af3bfb0c7db" providerId="Windows Live"/>
      </p:ext>
    </p:extLst>
  </p:cmAuthor>
  <p:cmAuthor id="3" name="Jen D Murillo" initials="JDM" lastIdx="9" clrIdx="2">
    <p:extLst>
      <p:ext uri="{19B8F6BF-5375-455C-9EA6-DF929625EA0E}">
        <p15:presenceInfo xmlns:p15="http://schemas.microsoft.com/office/powerpoint/2012/main" userId="Jen D Murillo" providerId="None"/>
      </p:ext>
    </p:extLst>
  </p:cmAuthor>
  <p:cmAuthor id="4" name="David Bergman" initials="DB" lastIdx="2" clrIdx="3">
    <p:extLst>
      <p:ext uri="{19B8F6BF-5375-455C-9EA6-DF929625EA0E}">
        <p15:presenceInfo xmlns:p15="http://schemas.microsoft.com/office/powerpoint/2012/main" userId="f5a86da1b005f74f" providerId="Windows Live"/>
      </p:ext>
    </p:extLst>
  </p:cmAuthor>
  <p:cmAuthor id="5" name="Jennifer Daugherty" initials="JD" lastIdx="9" clrIdx="4">
    <p:extLst>
      <p:ext uri="{19B8F6BF-5375-455C-9EA6-DF929625EA0E}">
        <p15:presenceInfo xmlns:p15="http://schemas.microsoft.com/office/powerpoint/2012/main" userId="7eb1f8e97d6bd5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8A"/>
    <a:srgbClr val="EB6D32"/>
    <a:srgbClr val="C3C3C3"/>
    <a:srgbClr val="00638B"/>
    <a:srgbClr val="34627B"/>
    <a:srgbClr val="0092CC"/>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93" autoAdjust="0"/>
    <p:restoredTop sz="91171" autoAdjust="0"/>
  </p:normalViewPr>
  <p:slideViewPr>
    <p:cSldViewPr snapToGrid="0" snapToObjects="1">
      <p:cViewPr varScale="1">
        <p:scale>
          <a:sx n="61" d="100"/>
          <a:sy n="61" d="100"/>
        </p:scale>
        <p:origin x="572" y="48"/>
      </p:cViewPr>
      <p:guideLst/>
    </p:cSldViewPr>
  </p:slideViewPr>
  <p:notesTextViewPr>
    <p:cViewPr>
      <p:scale>
        <a:sx n="1" d="1"/>
        <a:sy n="1" d="1"/>
      </p:scale>
      <p:origin x="0" y="0"/>
    </p:cViewPr>
  </p:notesTextViewPr>
  <p:sorterViewPr>
    <p:cViewPr>
      <p:scale>
        <a:sx n="80" d="100"/>
        <a:sy n="80" d="100"/>
      </p:scale>
      <p:origin x="0" y="-54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i="0" baseline="0" dirty="0">
                <a:effectLst/>
                <a:latin typeface="Calibri" panose="020F0502020204030204" pitchFamily="34" charset="0"/>
                <a:cs typeface="Calibri" panose="020F0502020204030204" pitchFamily="34" charset="0"/>
              </a:rPr>
              <a:t>Household Income Distribution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'Housing Inc by Ten 2016'!$F$21</c:f>
              <c:strCache>
                <c:ptCount val="1"/>
                <c:pt idx="0">
                  <c:v> Beaumont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 Inc by Ten 2016'!$E$29:$E$32</c:f>
              <c:strCache>
                <c:ptCount val="4"/>
                <c:pt idx="0">
                  <c:v>Extremely Low (0-30% AMI)</c:v>
                </c:pt>
                <c:pt idx="1">
                  <c:v>Very Low (30-50% AMI)</c:v>
                </c:pt>
                <c:pt idx="2">
                  <c:v>Low (50-80% AMI)</c:v>
                </c:pt>
                <c:pt idx="3">
                  <c:v>Moderate and Above Moderate (&gt;80% AMI)</c:v>
                </c:pt>
              </c:strCache>
            </c:strRef>
          </c:cat>
          <c:val>
            <c:numRef>
              <c:f>'Housing Inc by Ten 2016'!$F$29:$F$32</c:f>
              <c:numCache>
                <c:formatCode>0%</c:formatCode>
                <c:ptCount val="4"/>
                <c:pt idx="0">
                  <c:v>9.7254901960784318E-2</c:v>
                </c:pt>
                <c:pt idx="1">
                  <c:v>7.2156862745098041E-2</c:v>
                </c:pt>
                <c:pt idx="2">
                  <c:v>0.1596078431372549</c:v>
                </c:pt>
                <c:pt idx="3">
                  <c:v>0.67098039215686278</c:v>
                </c:pt>
              </c:numCache>
            </c:numRef>
          </c:val>
          <c:extLst>
            <c:ext xmlns:c16="http://schemas.microsoft.com/office/drawing/2014/chart" uri="{C3380CC4-5D6E-409C-BE32-E72D297353CC}">
              <c16:uniqueId val="{00000000-31C9-4D23-A0B0-B1AC27B386C7}"/>
            </c:ext>
          </c:extLst>
        </c:ser>
        <c:ser>
          <c:idx val="1"/>
          <c:order val="1"/>
          <c:tx>
            <c:strRef>
              <c:f>'Housing Inc by Ten 2016'!$G$21</c:f>
              <c:strCache>
                <c:ptCount val="1"/>
                <c:pt idx="0">
                  <c:v>Riverside County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 Inc by Ten 2016'!$E$29:$E$32</c:f>
              <c:strCache>
                <c:ptCount val="4"/>
                <c:pt idx="0">
                  <c:v>Extremely Low (0-30% AMI)</c:v>
                </c:pt>
                <c:pt idx="1">
                  <c:v>Very Low (30-50% AMI)</c:v>
                </c:pt>
                <c:pt idx="2">
                  <c:v>Low (50-80% AMI)</c:v>
                </c:pt>
                <c:pt idx="3">
                  <c:v>Moderate and Above Moderate (&gt;80% AMI)</c:v>
                </c:pt>
              </c:strCache>
            </c:strRef>
          </c:cat>
          <c:val>
            <c:numRef>
              <c:f>'Housing Inc by Ten 2016'!$G$29:$G$32</c:f>
              <c:numCache>
                <c:formatCode>0%</c:formatCode>
                <c:ptCount val="4"/>
                <c:pt idx="0">
                  <c:v>0.11812217483102123</c:v>
                </c:pt>
                <c:pt idx="1">
                  <c:v>0.11879525584163467</c:v>
                </c:pt>
                <c:pt idx="2">
                  <c:v>0.16936843746014651</c:v>
                </c:pt>
                <c:pt idx="3">
                  <c:v>0.59371413186719757</c:v>
                </c:pt>
              </c:numCache>
            </c:numRef>
          </c:val>
          <c:extLst>
            <c:ext xmlns:c16="http://schemas.microsoft.com/office/drawing/2014/chart" uri="{C3380CC4-5D6E-409C-BE32-E72D297353CC}">
              <c16:uniqueId val="{00000001-31C9-4D23-A0B0-B1AC27B386C7}"/>
            </c:ext>
          </c:extLst>
        </c:ser>
        <c:dLbls>
          <c:showLegendKey val="0"/>
          <c:showVal val="0"/>
          <c:showCatName val="0"/>
          <c:showSerName val="0"/>
          <c:showPercent val="0"/>
          <c:showBubbleSize val="0"/>
        </c:dLbls>
        <c:gapWidth val="219"/>
        <c:overlap val="-27"/>
        <c:axId val="1346023328"/>
        <c:axId val="1346017088"/>
      </c:barChart>
      <c:catAx>
        <c:axId val="134602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46017088"/>
        <c:crosses val="autoZero"/>
        <c:auto val="1"/>
        <c:lblAlgn val="ctr"/>
        <c:lblOffset val="100"/>
        <c:noMultiLvlLbl val="0"/>
      </c:catAx>
      <c:valAx>
        <c:axId val="1346017088"/>
        <c:scaling>
          <c:orientation val="minMax"/>
          <c:max val="0.70000000000000007"/>
        </c:scaling>
        <c:delete val="1"/>
        <c:axPos val="l"/>
        <c:numFmt formatCode="0%" sourceLinked="1"/>
        <c:majorTickMark val="none"/>
        <c:minorTickMark val="none"/>
        <c:tickLblPos val="nextTo"/>
        <c:crossAx val="1346023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6B5C02-77F2-4CB6-9105-CFC7C236B2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866357-ED08-4393-8F9B-121737C28D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314DAA-9CEA-4746-89F0-33F831B6CCA4}" type="datetimeFigureOut">
              <a:rPr lang="en-US" smtClean="0"/>
              <a:t>9/1/2022</a:t>
            </a:fld>
            <a:endParaRPr lang="en-US"/>
          </a:p>
        </p:txBody>
      </p:sp>
      <p:sp>
        <p:nvSpPr>
          <p:cNvPr id="4" name="Footer Placeholder 3">
            <a:extLst>
              <a:ext uri="{FF2B5EF4-FFF2-40B4-BE49-F238E27FC236}">
                <a16:creationId xmlns:a16="http://schemas.microsoft.com/office/drawing/2014/main" id="{FF9D069B-92F5-497D-B9E4-4823720D18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7ADF0D-1AFD-411B-9DAD-48D62242D8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69F8F9-38DB-4BF3-AF45-611164D1B133}" type="slidenum">
              <a:rPr lang="en-US" smtClean="0"/>
              <a:t>‹#›</a:t>
            </a:fld>
            <a:endParaRPr lang="en-US"/>
          </a:p>
        </p:txBody>
      </p:sp>
    </p:spTree>
    <p:extLst>
      <p:ext uri="{BB962C8B-B14F-4D97-AF65-F5344CB8AC3E}">
        <p14:creationId xmlns:p14="http://schemas.microsoft.com/office/powerpoint/2010/main" val="132963183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99D27-9A64-48BE-83A0-FA6345D42F32}"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91847-5538-499B-9025-C2A5895420A7}" type="slidenum">
              <a:rPr lang="en-US" smtClean="0"/>
              <a:t>‹#›</a:t>
            </a:fld>
            <a:endParaRPr lang="en-US"/>
          </a:p>
        </p:txBody>
      </p:sp>
    </p:spTree>
    <p:extLst>
      <p:ext uri="{BB962C8B-B14F-4D97-AF65-F5344CB8AC3E}">
        <p14:creationId xmlns:p14="http://schemas.microsoft.com/office/powerpoint/2010/main" val="16799381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0310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7586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7586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Reduced capacity estimates for Moderate from PRD</a:t>
            </a:r>
          </a:p>
        </p:txBody>
      </p:sp>
    </p:spTree>
    <p:extLst>
      <p:ext uri="{BB962C8B-B14F-4D97-AF65-F5344CB8AC3E}">
        <p14:creationId xmlns:p14="http://schemas.microsoft.com/office/powerpoint/2010/main" val="3134289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No change from PRD</a:t>
            </a:r>
            <a:endParaRPr lang="en-US" dirty="0"/>
          </a:p>
          <a:p>
            <a:endParaRPr lang="en-US" dirty="0"/>
          </a:p>
        </p:txBody>
      </p:sp>
    </p:spTree>
    <p:extLst>
      <p:ext uri="{BB962C8B-B14F-4D97-AF65-F5344CB8AC3E}">
        <p14:creationId xmlns:p14="http://schemas.microsoft.com/office/powerpoint/2010/main" val="296928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No change from PRD</a:t>
            </a:r>
            <a:endParaRPr lang="en-US" dirty="0"/>
          </a:p>
          <a:p>
            <a:endParaRPr lang="en-US" dirty="0"/>
          </a:p>
        </p:txBody>
      </p:sp>
    </p:spTree>
    <p:extLst>
      <p:ext uri="{BB962C8B-B14F-4D97-AF65-F5344CB8AC3E}">
        <p14:creationId xmlns:p14="http://schemas.microsoft.com/office/powerpoint/2010/main" val="3061578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428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0256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4711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0029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583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9154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44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170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767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69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358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5065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659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229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5225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CD3A07E-5AF2-8F43-B7FB-424176EC70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2">
            <a:extLst>
              <a:ext uri="{FF2B5EF4-FFF2-40B4-BE49-F238E27FC236}">
                <a16:creationId xmlns:a16="http://schemas.microsoft.com/office/drawing/2014/main" id="{5BCE8F40-30FE-AE47-BC25-BAF6A828FB6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500EB93F-C347-A849-AC6C-C60740C1C74C}"/>
              </a:ext>
            </a:extLst>
          </p:cNvPr>
          <p:cNvSpPr txBox="1">
            <a:spLocks/>
          </p:cNvSpPr>
          <p:nvPr userDrawn="1"/>
        </p:nvSpPr>
        <p:spPr>
          <a:xfrm>
            <a:off x="7183226" y="6551628"/>
            <a:ext cx="5008774" cy="306371"/>
          </a:xfrm>
          <a:prstGeom prst="rect">
            <a:avLst/>
          </a:prstGeom>
        </p:spPr>
        <p:txBody>
          <a:bodyPr>
            <a:normAutofit/>
          </a:bodyPr>
          <a:lstStyle>
            <a:lvl1pPr>
              <a:defRPr sz="11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t>Beaumont, Housing Element Update | </a:t>
            </a:r>
            <a:fld id="{6CAE9FA8-DD17-4B6F-9F33-29EB305C3543}" type="slidenum">
              <a:rPr kumimoji="0" lang="en-US" sz="1200" b="0" i="1" u="none" strike="noStrike" kern="1200" cap="none" spc="0" normalizeH="0" baseline="0" noProof="0" smtClean="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p:txBody>
      </p:sp>
      <p:pic>
        <p:nvPicPr>
          <p:cNvPr id="8" name="Picture 7">
            <a:extLst>
              <a:ext uri="{FF2B5EF4-FFF2-40B4-BE49-F238E27FC236}">
                <a16:creationId xmlns:a16="http://schemas.microsoft.com/office/drawing/2014/main" id="{9D44DAD4-BA95-9C46-BBFE-44F90B039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58" y="6301409"/>
            <a:ext cx="500890" cy="500890"/>
          </a:xfrm>
          <a:prstGeom prst="rect">
            <a:avLst/>
          </a:prstGeom>
        </p:spPr>
      </p:pic>
    </p:spTree>
    <p:extLst>
      <p:ext uri="{BB962C8B-B14F-4D97-AF65-F5344CB8AC3E}">
        <p14:creationId xmlns:p14="http://schemas.microsoft.com/office/powerpoint/2010/main" val="1131516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638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0D4E3E-D217-FA43-92EF-97D768C2F6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58" y="6301409"/>
            <a:ext cx="500890" cy="500890"/>
          </a:xfrm>
          <a:prstGeom prst="rect">
            <a:avLst/>
          </a:prstGeom>
        </p:spPr>
      </p:pic>
      <p:sp>
        <p:nvSpPr>
          <p:cNvPr id="5" name="Date Placeholder 3">
            <a:extLst>
              <a:ext uri="{FF2B5EF4-FFF2-40B4-BE49-F238E27FC236}">
                <a16:creationId xmlns:a16="http://schemas.microsoft.com/office/drawing/2014/main" id="{B23954DF-5B53-45B2-B30C-8CCB38BF66CC}"/>
              </a:ext>
            </a:extLst>
          </p:cNvPr>
          <p:cNvSpPr txBox="1">
            <a:spLocks/>
          </p:cNvSpPr>
          <p:nvPr userDrawn="1"/>
        </p:nvSpPr>
        <p:spPr>
          <a:xfrm>
            <a:off x="7183226" y="6551628"/>
            <a:ext cx="5008774" cy="306371"/>
          </a:xfrm>
          <a:prstGeom prst="rect">
            <a:avLst/>
          </a:prstGeom>
        </p:spPr>
        <p:txBody>
          <a:bodyPr>
            <a:normAutofit/>
          </a:bodyPr>
          <a:lstStyle>
            <a:lvl1pPr>
              <a:defRPr sz="11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t>Beaumont, Housing Element Update | </a:t>
            </a:r>
            <a:fld id="{6CAE9FA8-DD17-4B6F-9F33-29EB305C3543}" type="slidenum">
              <a:rPr kumimoji="0" lang="en-US" sz="1200" b="0" i="1" u="none" strike="noStrike" kern="1200" cap="none" spc="0" normalizeH="0" baseline="0" noProof="0" smtClean="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pPr/>
              <a:t>‹#›</a:t>
            </a:fld>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15222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9E6313-2E79-FF4F-9ECD-0392E101A4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58" y="6301409"/>
            <a:ext cx="500890" cy="500890"/>
          </a:xfrm>
          <a:prstGeom prst="rect">
            <a:avLst/>
          </a:prstGeom>
        </p:spPr>
      </p:pic>
      <p:sp>
        <p:nvSpPr>
          <p:cNvPr id="5" name="Date Placeholder 3">
            <a:extLst>
              <a:ext uri="{FF2B5EF4-FFF2-40B4-BE49-F238E27FC236}">
                <a16:creationId xmlns:a16="http://schemas.microsoft.com/office/drawing/2014/main" id="{045C1313-133B-4F90-8F74-4F8C7F5BF46F}"/>
              </a:ext>
            </a:extLst>
          </p:cNvPr>
          <p:cNvSpPr txBox="1">
            <a:spLocks/>
          </p:cNvSpPr>
          <p:nvPr userDrawn="1"/>
        </p:nvSpPr>
        <p:spPr>
          <a:xfrm>
            <a:off x="7183226" y="6551628"/>
            <a:ext cx="5008774" cy="306371"/>
          </a:xfrm>
          <a:prstGeom prst="rect">
            <a:avLst/>
          </a:prstGeom>
        </p:spPr>
        <p:txBody>
          <a:bodyPr>
            <a:normAutofit/>
          </a:bodyPr>
          <a:lstStyle>
            <a:lvl1pPr>
              <a:defRPr sz="11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t>Beaumont, Housing Element Update | </a:t>
            </a:r>
            <a:fld id="{6CAE9FA8-DD17-4B6F-9F33-29EB305C3543}" type="slidenum">
              <a:rPr kumimoji="0" lang="en-US" sz="1200" b="0" i="1" u="none" strike="noStrike" kern="1200" cap="none" spc="0" normalizeH="0" baseline="0" noProof="0" smtClean="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42826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19120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CD3A07E-5AF2-8F43-B7FB-424176EC70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2">
            <a:extLst>
              <a:ext uri="{FF2B5EF4-FFF2-40B4-BE49-F238E27FC236}">
                <a16:creationId xmlns:a16="http://schemas.microsoft.com/office/drawing/2014/main" id="{5BCE8F40-30FE-AE47-BC25-BAF6A828FB6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500EB93F-C347-A849-AC6C-C60740C1C74C}"/>
              </a:ext>
            </a:extLst>
          </p:cNvPr>
          <p:cNvSpPr txBox="1">
            <a:spLocks/>
          </p:cNvSpPr>
          <p:nvPr userDrawn="1"/>
        </p:nvSpPr>
        <p:spPr>
          <a:xfrm>
            <a:off x="7183226" y="6551628"/>
            <a:ext cx="5008774" cy="306371"/>
          </a:xfrm>
          <a:prstGeom prst="rect">
            <a:avLst/>
          </a:prstGeom>
        </p:spPr>
        <p:txBody>
          <a:bodyPr>
            <a:normAutofit/>
          </a:bodyPr>
          <a:lstStyle>
            <a:lvl1pPr>
              <a:defRPr sz="11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t>Beaumont, Housing Element Update | </a:t>
            </a:r>
            <a:fld id="{6CAE9FA8-DD17-4B6F-9F33-29EB305C3543}" type="slidenum">
              <a:rPr kumimoji="0" lang="en-US" sz="1200" b="0" i="1" u="none" strike="noStrike" kern="1200" cap="none" spc="0" normalizeH="0" baseline="0" noProof="0" smtClean="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p:txBody>
      </p:sp>
      <p:pic>
        <p:nvPicPr>
          <p:cNvPr id="8" name="Picture 7">
            <a:extLst>
              <a:ext uri="{FF2B5EF4-FFF2-40B4-BE49-F238E27FC236}">
                <a16:creationId xmlns:a16="http://schemas.microsoft.com/office/drawing/2014/main" id="{9D44DAD4-BA95-9C46-BBFE-44F90B039B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58" y="6301409"/>
            <a:ext cx="500890" cy="500890"/>
          </a:xfrm>
          <a:prstGeom prst="rect">
            <a:avLst/>
          </a:prstGeom>
        </p:spPr>
      </p:pic>
    </p:spTree>
    <p:extLst>
      <p:ext uri="{BB962C8B-B14F-4D97-AF65-F5344CB8AC3E}">
        <p14:creationId xmlns:p14="http://schemas.microsoft.com/office/powerpoint/2010/main" val="3188508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0D4E3E-D217-FA43-92EF-97D768C2F6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58" y="6301409"/>
            <a:ext cx="500890" cy="500890"/>
          </a:xfrm>
          <a:prstGeom prst="rect">
            <a:avLst/>
          </a:prstGeom>
        </p:spPr>
      </p:pic>
      <p:sp>
        <p:nvSpPr>
          <p:cNvPr id="5" name="Date Placeholder 3">
            <a:extLst>
              <a:ext uri="{FF2B5EF4-FFF2-40B4-BE49-F238E27FC236}">
                <a16:creationId xmlns:a16="http://schemas.microsoft.com/office/drawing/2014/main" id="{B23954DF-5B53-45B2-B30C-8CCB38BF66CC}"/>
              </a:ext>
            </a:extLst>
          </p:cNvPr>
          <p:cNvSpPr txBox="1">
            <a:spLocks/>
          </p:cNvSpPr>
          <p:nvPr userDrawn="1"/>
        </p:nvSpPr>
        <p:spPr>
          <a:xfrm>
            <a:off x="7183226" y="6551628"/>
            <a:ext cx="5008774" cy="306371"/>
          </a:xfrm>
          <a:prstGeom prst="rect">
            <a:avLst/>
          </a:prstGeom>
        </p:spPr>
        <p:txBody>
          <a:bodyPr>
            <a:normAutofit/>
          </a:bodyPr>
          <a:lstStyle>
            <a:lvl1pPr>
              <a:defRPr sz="11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t>Beaumont, Housing Element Update | </a:t>
            </a:r>
            <a:fld id="{6CAE9FA8-DD17-4B6F-9F33-29EB305C3543}" type="slidenum">
              <a:rPr kumimoji="0" lang="en-US" sz="1200" b="0" i="1" u="none" strike="noStrike" kern="1200" cap="none" spc="0" normalizeH="0" baseline="0" noProof="0" smtClean="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pPr/>
              <a:t>‹#›</a:t>
            </a:fld>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874771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9E6313-2E79-FF4F-9ECD-0392E101A4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58" y="6301409"/>
            <a:ext cx="500890" cy="500890"/>
          </a:xfrm>
          <a:prstGeom prst="rect">
            <a:avLst/>
          </a:prstGeom>
        </p:spPr>
      </p:pic>
      <p:sp>
        <p:nvSpPr>
          <p:cNvPr id="5" name="Date Placeholder 3">
            <a:extLst>
              <a:ext uri="{FF2B5EF4-FFF2-40B4-BE49-F238E27FC236}">
                <a16:creationId xmlns:a16="http://schemas.microsoft.com/office/drawing/2014/main" id="{045C1313-133B-4F90-8F74-4F8C7F5BF46F}"/>
              </a:ext>
            </a:extLst>
          </p:cNvPr>
          <p:cNvSpPr txBox="1">
            <a:spLocks/>
          </p:cNvSpPr>
          <p:nvPr userDrawn="1"/>
        </p:nvSpPr>
        <p:spPr>
          <a:xfrm>
            <a:off x="7183226" y="6551628"/>
            <a:ext cx="5008774" cy="306371"/>
          </a:xfrm>
          <a:prstGeom prst="rect">
            <a:avLst/>
          </a:prstGeom>
        </p:spPr>
        <p:txBody>
          <a:bodyPr>
            <a:normAutofit/>
          </a:bodyPr>
          <a:lstStyle>
            <a:lvl1pPr>
              <a:defRPr sz="11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t>Beaumont, Housing Element Update | </a:t>
            </a:r>
            <a:fld id="{6CAE9FA8-DD17-4B6F-9F33-29EB305C3543}" type="slidenum">
              <a:rPr kumimoji="0" lang="en-US" sz="1200" b="0" i="1" u="none" strike="noStrike" kern="1200" cap="none" spc="0" normalizeH="0" baseline="0" noProof="0" smtClean="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2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50915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07967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56" r:id="rId4"/>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3044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6024" y="1445978"/>
            <a:ext cx="6059298" cy="4462760"/>
          </a:xfrm>
          <a:prstGeom prst="rect">
            <a:avLst/>
          </a:prstGeom>
          <a:noFill/>
        </p:spPr>
        <p:txBody>
          <a:bodyPr wrap="square" rtlCol="0">
            <a:spAutoFit/>
          </a:bodyPr>
          <a:lstStyle/>
          <a:p>
            <a:r>
              <a:rPr lang="en-US" sz="7200" b="1" dirty="0">
                <a:solidFill>
                  <a:srgbClr val="00638B"/>
                </a:solidFill>
                <a:latin typeface="Arial" panose="020B0604020202020204" pitchFamily="34" charset="0"/>
                <a:ea typeface="Arial" charset="0"/>
                <a:cs typeface="Arial" panose="020B0604020202020204" pitchFamily="34" charset="0"/>
              </a:rPr>
              <a:t>City of Beaumont</a:t>
            </a:r>
          </a:p>
          <a:p>
            <a:r>
              <a:rPr lang="en-US" sz="4000" dirty="0">
                <a:latin typeface="Arial" panose="020B0604020202020204" pitchFamily="34" charset="0"/>
                <a:ea typeface="Arial" charset="0"/>
                <a:cs typeface="Arial" panose="020B0604020202020204" pitchFamily="34" charset="0"/>
              </a:rPr>
              <a:t>Housing Element Update</a:t>
            </a:r>
          </a:p>
          <a:p>
            <a:r>
              <a:rPr lang="en-US" sz="4000" dirty="0">
                <a:latin typeface="Arial" panose="020B0604020202020204" pitchFamily="34" charset="0"/>
                <a:ea typeface="Arial" charset="0"/>
                <a:cs typeface="Arial" panose="020B0604020202020204" pitchFamily="34" charset="0"/>
              </a:rPr>
              <a:t>City Council Hearing</a:t>
            </a:r>
          </a:p>
          <a:p>
            <a:endParaRPr lang="en-US" sz="4000" dirty="0">
              <a:latin typeface="Arial" panose="020B0604020202020204" pitchFamily="34" charset="0"/>
              <a:ea typeface="Arial" charset="0"/>
              <a:cs typeface="Arial" panose="020B0604020202020204" pitchFamily="34" charset="0"/>
            </a:endParaRPr>
          </a:p>
          <a:p>
            <a:r>
              <a:rPr lang="en-US" sz="2000" dirty="0">
                <a:latin typeface="Arial" panose="020B0604020202020204" pitchFamily="34" charset="0"/>
                <a:ea typeface="Arial" charset="0"/>
                <a:cs typeface="Arial" panose="020B0604020202020204" pitchFamily="34" charset="0"/>
              </a:rPr>
              <a:t>September 20, 2022</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23" y="181764"/>
            <a:ext cx="910715" cy="910715"/>
          </a:xfrm>
          <a:prstGeom prst="rect">
            <a:avLst/>
          </a:prstGeom>
        </p:spPr>
      </p:pic>
      <p:pic>
        <p:nvPicPr>
          <p:cNvPr id="4" name="Picture 3">
            <a:extLst>
              <a:ext uri="{FF2B5EF4-FFF2-40B4-BE49-F238E27FC236}">
                <a16:creationId xmlns:a16="http://schemas.microsoft.com/office/drawing/2014/main" id="{9E0CEB82-662B-274D-A13E-6FFFB2500CCC}"/>
              </a:ext>
            </a:extLst>
          </p:cNvPr>
          <p:cNvPicPr preferRelativeResize="0">
            <a:picLocks/>
          </p:cNvPicPr>
          <p:nvPr/>
        </p:nvPicPr>
        <p:blipFill rotWithShape="1">
          <a:blip r:embed="rId3"/>
          <a:srcRect l="32134" t="-295" r="1827"/>
          <a:stretch/>
        </p:blipFill>
        <p:spPr>
          <a:xfrm>
            <a:off x="9141203" y="3429000"/>
            <a:ext cx="3206498" cy="2739193"/>
          </a:xfrm>
          <a:prstGeom prst="hexagon">
            <a:avLst/>
          </a:prstGeom>
        </p:spPr>
      </p:pic>
      <p:sp>
        <p:nvSpPr>
          <p:cNvPr id="5" name="Freeform: Shape 6">
            <a:extLst>
              <a:ext uri="{FF2B5EF4-FFF2-40B4-BE49-F238E27FC236}">
                <a16:creationId xmlns:a16="http://schemas.microsoft.com/office/drawing/2014/main" id="{DF1C30C5-5CE1-7144-9F4A-2FA8C5CC5FA4}"/>
              </a:ext>
            </a:extLst>
          </p:cNvPr>
          <p:cNvSpPr/>
          <p:nvPr/>
        </p:nvSpPr>
        <p:spPr>
          <a:xfrm>
            <a:off x="6575320" y="4853899"/>
            <a:ext cx="3107431" cy="2743200"/>
          </a:xfrm>
          <a:custGeom>
            <a:avLst/>
            <a:gdLst>
              <a:gd name="connsiteX0" fmla="*/ 0 w 2321157"/>
              <a:gd name="connsiteY0" fmla="*/ 971435 h 1942870"/>
              <a:gd name="connsiteX1" fmla="*/ 485718 w 2321157"/>
              <a:gd name="connsiteY1" fmla="*/ 0 h 1942870"/>
              <a:gd name="connsiteX2" fmla="*/ 1835440 w 2321157"/>
              <a:gd name="connsiteY2" fmla="*/ 0 h 1942870"/>
              <a:gd name="connsiteX3" fmla="*/ 2321157 w 2321157"/>
              <a:gd name="connsiteY3" fmla="*/ 971435 h 1942870"/>
              <a:gd name="connsiteX4" fmla="*/ 1835440 w 2321157"/>
              <a:gd name="connsiteY4" fmla="*/ 1942870 h 1942870"/>
              <a:gd name="connsiteX5" fmla="*/ 485718 w 2321157"/>
              <a:gd name="connsiteY5" fmla="*/ 1942870 h 1942870"/>
              <a:gd name="connsiteX6" fmla="*/ 0 w 2321157"/>
              <a:gd name="connsiteY6" fmla="*/ 971435 h 194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157" h="1942870">
                <a:moveTo>
                  <a:pt x="0" y="971435"/>
                </a:moveTo>
                <a:lnTo>
                  <a:pt x="485718" y="0"/>
                </a:lnTo>
                <a:lnTo>
                  <a:pt x="1835440" y="0"/>
                </a:lnTo>
                <a:lnTo>
                  <a:pt x="2321157" y="971435"/>
                </a:lnTo>
                <a:lnTo>
                  <a:pt x="1835440" y="1942870"/>
                </a:lnTo>
                <a:lnTo>
                  <a:pt x="485718" y="1942870"/>
                </a:lnTo>
                <a:lnTo>
                  <a:pt x="0" y="971435"/>
                </a:lnTo>
                <a:close/>
              </a:path>
            </a:pathLst>
          </a:custGeom>
          <a:solidFill>
            <a:srgbClr val="0263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5336" tIns="338065" rIns="355336" bIns="338065" numCol="1" spcCol="1270" anchor="ctr" anchorCtr="0">
            <a:noAutofit/>
          </a:bodyPr>
          <a:lstStyle/>
          <a:p>
            <a:pPr marL="0" lvl="0" indent="0" algn="ctr" defTabSz="889000">
              <a:lnSpc>
                <a:spcPct val="90000"/>
              </a:lnSpc>
              <a:spcBef>
                <a:spcPct val="0"/>
              </a:spcBef>
              <a:spcAft>
                <a:spcPct val="35000"/>
              </a:spcAft>
              <a:buNone/>
            </a:pPr>
            <a:endParaRPr lang="en-US" sz="2900" kern="1200" dirty="0">
              <a:solidFill>
                <a:prstClr val="white"/>
              </a:solidFill>
              <a:latin typeface="Gotham Condensed Light" panose="02000000000000000000" pitchFamily="50" charset="0"/>
              <a:ea typeface="+mn-ea"/>
              <a:cs typeface="+mn-cs"/>
            </a:endParaRPr>
          </a:p>
        </p:txBody>
      </p:sp>
      <p:pic>
        <p:nvPicPr>
          <p:cNvPr id="7" name="Picture 6">
            <a:extLst>
              <a:ext uri="{FF2B5EF4-FFF2-40B4-BE49-F238E27FC236}">
                <a16:creationId xmlns:a16="http://schemas.microsoft.com/office/drawing/2014/main" id="{9BC085BE-B590-DF48-B124-21A9FE0ADDB0}"/>
              </a:ext>
            </a:extLst>
          </p:cNvPr>
          <p:cNvPicPr preferRelativeResize="0">
            <a:picLocks/>
          </p:cNvPicPr>
          <p:nvPr/>
        </p:nvPicPr>
        <p:blipFill>
          <a:blip r:embed="rId4"/>
          <a:srcRect l="10917" r="10917"/>
          <a:stretch/>
        </p:blipFill>
        <p:spPr>
          <a:xfrm>
            <a:off x="9147301" y="531180"/>
            <a:ext cx="3200400" cy="2743200"/>
          </a:xfrm>
          <a:prstGeom prst="hexagon">
            <a:avLst/>
          </a:prstGeom>
        </p:spPr>
      </p:pic>
      <p:sp>
        <p:nvSpPr>
          <p:cNvPr id="9" name="Freeform: Shape 6">
            <a:extLst>
              <a:ext uri="{FF2B5EF4-FFF2-40B4-BE49-F238E27FC236}">
                <a16:creationId xmlns:a16="http://schemas.microsoft.com/office/drawing/2014/main" id="{8604EA60-3D21-064C-B89C-7831AD55B380}"/>
              </a:ext>
            </a:extLst>
          </p:cNvPr>
          <p:cNvSpPr/>
          <p:nvPr/>
        </p:nvSpPr>
        <p:spPr>
          <a:xfrm>
            <a:off x="6575320" y="-940959"/>
            <a:ext cx="3107431" cy="2743200"/>
          </a:xfrm>
          <a:custGeom>
            <a:avLst/>
            <a:gdLst>
              <a:gd name="connsiteX0" fmla="*/ 0 w 2321157"/>
              <a:gd name="connsiteY0" fmla="*/ 971435 h 1942870"/>
              <a:gd name="connsiteX1" fmla="*/ 485718 w 2321157"/>
              <a:gd name="connsiteY1" fmla="*/ 0 h 1942870"/>
              <a:gd name="connsiteX2" fmla="*/ 1835440 w 2321157"/>
              <a:gd name="connsiteY2" fmla="*/ 0 h 1942870"/>
              <a:gd name="connsiteX3" fmla="*/ 2321157 w 2321157"/>
              <a:gd name="connsiteY3" fmla="*/ 971435 h 1942870"/>
              <a:gd name="connsiteX4" fmla="*/ 1835440 w 2321157"/>
              <a:gd name="connsiteY4" fmla="*/ 1942870 h 1942870"/>
              <a:gd name="connsiteX5" fmla="*/ 485718 w 2321157"/>
              <a:gd name="connsiteY5" fmla="*/ 1942870 h 1942870"/>
              <a:gd name="connsiteX6" fmla="*/ 0 w 2321157"/>
              <a:gd name="connsiteY6" fmla="*/ 971435 h 194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157" h="1942870">
                <a:moveTo>
                  <a:pt x="0" y="971435"/>
                </a:moveTo>
                <a:lnTo>
                  <a:pt x="485718" y="0"/>
                </a:lnTo>
                <a:lnTo>
                  <a:pt x="1835440" y="0"/>
                </a:lnTo>
                <a:lnTo>
                  <a:pt x="2321157" y="971435"/>
                </a:lnTo>
                <a:lnTo>
                  <a:pt x="1835440" y="1942870"/>
                </a:lnTo>
                <a:lnTo>
                  <a:pt x="485718" y="1942870"/>
                </a:lnTo>
                <a:lnTo>
                  <a:pt x="0" y="971435"/>
                </a:lnTo>
                <a:close/>
              </a:path>
            </a:pathLst>
          </a:custGeom>
          <a:solidFill>
            <a:srgbClr val="EA6E3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5336" tIns="338065" rIns="355336" bIns="338065" numCol="1" spcCol="1270" anchor="ctr" anchorCtr="0">
            <a:noAutofit/>
          </a:bodyPr>
          <a:lstStyle/>
          <a:p>
            <a:pPr marL="0" lvl="0" indent="0" algn="ctr" defTabSz="889000">
              <a:lnSpc>
                <a:spcPct val="90000"/>
              </a:lnSpc>
              <a:spcBef>
                <a:spcPct val="0"/>
              </a:spcBef>
              <a:spcAft>
                <a:spcPct val="35000"/>
              </a:spcAft>
              <a:buNone/>
            </a:pPr>
            <a:endParaRPr lang="en-US" sz="2900" kern="1200" dirty="0">
              <a:solidFill>
                <a:prstClr val="white"/>
              </a:solidFill>
              <a:latin typeface="Gotham Condensed Light" panose="02000000000000000000" pitchFamily="50" charset="0"/>
              <a:ea typeface="+mn-ea"/>
              <a:cs typeface="+mn-cs"/>
            </a:endParaRPr>
          </a:p>
        </p:txBody>
      </p:sp>
      <p:pic>
        <p:nvPicPr>
          <p:cNvPr id="10" name="Picture 9">
            <a:extLst>
              <a:ext uri="{FF2B5EF4-FFF2-40B4-BE49-F238E27FC236}">
                <a16:creationId xmlns:a16="http://schemas.microsoft.com/office/drawing/2014/main" id="{59DCB131-9524-7A4F-BB1D-C159239A5930}"/>
              </a:ext>
            </a:extLst>
          </p:cNvPr>
          <p:cNvPicPr preferRelativeResize="0">
            <a:picLocks/>
          </p:cNvPicPr>
          <p:nvPr/>
        </p:nvPicPr>
        <p:blipFill>
          <a:blip r:embed="rId5"/>
          <a:srcRect l="12186" r="12186"/>
          <a:stretch/>
        </p:blipFill>
        <p:spPr>
          <a:xfrm>
            <a:off x="6575321" y="1944278"/>
            <a:ext cx="3107431" cy="2739193"/>
          </a:xfrm>
          <a:prstGeom prst="hexagon">
            <a:avLst/>
          </a:prstGeom>
        </p:spPr>
      </p:pic>
      <p:sp>
        <p:nvSpPr>
          <p:cNvPr id="11" name="Freeform: Shape 6">
            <a:extLst>
              <a:ext uri="{FF2B5EF4-FFF2-40B4-BE49-F238E27FC236}">
                <a16:creationId xmlns:a16="http://schemas.microsoft.com/office/drawing/2014/main" id="{12F6A8A6-32F3-3B43-8D3B-A8A3BBE3CA70}"/>
              </a:ext>
            </a:extLst>
          </p:cNvPr>
          <p:cNvSpPr/>
          <p:nvPr/>
        </p:nvSpPr>
        <p:spPr>
          <a:xfrm>
            <a:off x="9147301" y="-2354057"/>
            <a:ext cx="3200400" cy="2743200"/>
          </a:xfrm>
          <a:custGeom>
            <a:avLst/>
            <a:gdLst>
              <a:gd name="connsiteX0" fmla="*/ 0 w 2321157"/>
              <a:gd name="connsiteY0" fmla="*/ 971435 h 1942870"/>
              <a:gd name="connsiteX1" fmla="*/ 485718 w 2321157"/>
              <a:gd name="connsiteY1" fmla="*/ 0 h 1942870"/>
              <a:gd name="connsiteX2" fmla="*/ 1835440 w 2321157"/>
              <a:gd name="connsiteY2" fmla="*/ 0 h 1942870"/>
              <a:gd name="connsiteX3" fmla="*/ 2321157 w 2321157"/>
              <a:gd name="connsiteY3" fmla="*/ 971435 h 1942870"/>
              <a:gd name="connsiteX4" fmla="*/ 1835440 w 2321157"/>
              <a:gd name="connsiteY4" fmla="*/ 1942870 h 1942870"/>
              <a:gd name="connsiteX5" fmla="*/ 485718 w 2321157"/>
              <a:gd name="connsiteY5" fmla="*/ 1942870 h 1942870"/>
              <a:gd name="connsiteX6" fmla="*/ 0 w 2321157"/>
              <a:gd name="connsiteY6" fmla="*/ 971435 h 194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157" h="1942870">
                <a:moveTo>
                  <a:pt x="0" y="971435"/>
                </a:moveTo>
                <a:lnTo>
                  <a:pt x="485718" y="0"/>
                </a:lnTo>
                <a:lnTo>
                  <a:pt x="1835440" y="0"/>
                </a:lnTo>
                <a:lnTo>
                  <a:pt x="2321157" y="971435"/>
                </a:lnTo>
                <a:lnTo>
                  <a:pt x="1835440" y="1942870"/>
                </a:lnTo>
                <a:lnTo>
                  <a:pt x="485718" y="1942870"/>
                </a:lnTo>
                <a:lnTo>
                  <a:pt x="0" y="971435"/>
                </a:lnTo>
                <a:close/>
              </a:path>
            </a:pathLst>
          </a:custGeom>
          <a:solidFill>
            <a:srgbClr val="0263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5336" tIns="338065" rIns="355336" bIns="338065" numCol="1" spcCol="1270" anchor="ctr" anchorCtr="0">
            <a:noAutofit/>
          </a:bodyPr>
          <a:lstStyle/>
          <a:p>
            <a:pPr marL="0" lvl="0" indent="0" algn="ctr" defTabSz="889000">
              <a:lnSpc>
                <a:spcPct val="90000"/>
              </a:lnSpc>
              <a:spcBef>
                <a:spcPct val="0"/>
              </a:spcBef>
              <a:spcAft>
                <a:spcPct val="35000"/>
              </a:spcAft>
              <a:buNone/>
            </a:pPr>
            <a:endParaRPr lang="en-US" sz="2900" kern="1200" dirty="0">
              <a:solidFill>
                <a:prstClr val="white"/>
              </a:solidFill>
              <a:latin typeface="Gotham Condensed Light" panose="02000000000000000000" pitchFamily="50" charset="0"/>
              <a:ea typeface="+mn-ea"/>
              <a:cs typeface="+mn-cs"/>
            </a:endParaRPr>
          </a:p>
        </p:txBody>
      </p:sp>
      <p:sp>
        <p:nvSpPr>
          <p:cNvPr id="12" name="Freeform: Shape 6">
            <a:extLst>
              <a:ext uri="{FF2B5EF4-FFF2-40B4-BE49-F238E27FC236}">
                <a16:creationId xmlns:a16="http://schemas.microsoft.com/office/drawing/2014/main" id="{A77D4649-D5AF-B140-A6EE-D18A31AB40B8}"/>
              </a:ext>
            </a:extLst>
          </p:cNvPr>
          <p:cNvSpPr/>
          <p:nvPr/>
        </p:nvSpPr>
        <p:spPr>
          <a:xfrm>
            <a:off x="9147301" y="6339723"/>
            <a:ext cx="3200400" cy="2743200"/>
          </a:xfrm>
          <a:custGeom>
            <a:avLst/>
            <a:gdLst>
              <a:gd name="connsiteX0" fmla="*/ 0 w 2321157"/>
              <a:gd name="connsiteY0" fmla="*/ 971435 h 1942870"/>
              <a:gd name="connsiteX1" fmla="*/ 485718 w 2321157"/>
              <a:gd name="connsiteY1" fmla="*/ 0 h 1942870"/>
              <a:gd name="connsiteX2" fmla="*/ 1835440 w 2321157"/>
              <a:gd name="connsiteY2" fmla="*/ 0 h 1942870"/>
              <a:gd name="connsiteX3" fmla="*/ 2321157 w 2321157"/>
              <a:gd name="connsiteY3" fmla="*/ 971435 h 1942870"/>
              <a:gd name="connsiteX4" fmla="*/ 1835440 w 2321157"/>
              <a:gd name="connsiteY4" fmla="*/ 1942870 h 1942870"/>
              <a:gd name="connsiteX5" fmla="*/ 485718 w 2321157"/>
              <a:gd name="connsiteY5" fmla="*/ 1942870 h 1942870"/>
              <a:gd name="connsiteX6" fmla="*/ 0 w 2321157"/>
              <a:gd name="connsiteY6" fmla="*/ 971435 h 194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157" h="1942870">
                <a:moveTo>
                  <a:pt x="0" y="971435"/>
                </a:moveTo>
                <a:lnTo>
                  <a:pt x="485718" y="0"/>
                </a:lnTo>
                <a:lnTo>
                  <a:pt x="1835440" y="0"/>
                </a:lnTo>
                <a:lnTo>
                  <a:pt x="2321157" y="971435"/>
                </a:lnTo>
                <a:lnTo>
                  <a:pt x="1835440" y="1942870"/>
                </a:lnTo>
                <a:lnTo>
                  <a:pt x="485718" y="1942870"/>
                </a:lnTo>
                <a:lnTo>
                  <a:pt x="0" y="971435"/>
                </a:lnTo>
                <a:close/>
              </a:path>
            </a:pathLst>
          </a:custGeom>
          <a:solidFill>
            <a:srgbClr val="EA6E3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55336" tIns="338065" rIns="355336" bIns="338065" numCol="1" spcCol="1270" anchor="ctr" anchorCtr="0">
            <a:noAutofit/>
          </a:bodyPr>
          <a:lstStyle/>
          <a:p>
            <a:pPr marL="0" lvl="0" indent="0" algn="ctr" defTabSz="889000">
              <a:lnSpc>
                <a:spcPct val="90000"/>
              </a:lnSpc>
              <a:spcBef>
                <a:spcPct val="0"/>
              </a:spcBef>
              <a:spcAft>
                <a:spcPct val="35000"/>
              </a:spcAft>
              <a:buNone/>
            </a:pPr>
            <a:endParaRPr lang="en-US" sz="2900" kern="1200" dirty="0">
              <a:solidFill>
                <a:prstClr val="white"/>
              </a:solidFill>
              <a:latin typeface="Gotham Condensed Light" panose="02000000000000000000" pitchFamily="50" charset="0"/>
              <a:ea typeface="+mn-ea"/>
              <a:cs typeface="+mn-cs"/>
            </a:endParaRPr>
          </a:p>
        </p:txBody>
      </p:sp>
    </p:spTree>
    <p:extLst>
      <p:ext uri="{BB962C8B-B14F-4D97-AF65-F5344CB8AC3E}">
        <p14:creationId xmlns:p14="http://schemas.microsoft.com/office/powerpoint/2010/main" val="1439065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1E0CBC0-49E9-4D96-AF76-21BF3DB164FE}"/>
              </a:ext>
            </a:extLst>
          </p:cNvPr>
          <p:cNvSpPr txBox="1"/>
          <p:nvPr/>
        </p:nvSpPr>
        <p:spPr>
          <a:xfrm>
            <a:off x="266699" y="353021"/>
            <a:ext cx="9653677"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Housing Cost Bu</a:t>
            </a:r>
            <a:r>
              <a:rPr lang="en-US" sz="4000" b="1" dirty="0">
                <a:solidFill>
                  <a:srgbClr val="00628A"/>
                </a:solidFill>
                <a:latin typeface="Arial" panose="020B0604020202020204" pitchFamily="34" charset="0"/>
                <a:ea typeface="Arial" charset="0"/>
                <a:cs typeface="Arial" panose="020B0604020202020204" pitchFamily="34" charset="0"/>
              </a:rPr>
              <a:t>r</a:t>
            </a:r>
            <a:r>
              <a:rPr lang="en-US" sz="4000" b="1" dirty="0">
                <a:solidFill>
                  <a:srgbClr val="00638B"/>
                </a:solidFill>
                <a:latin typeface="Arial" panose="020B0604020202020204" pitchFamily="34" charset="0"/>
                <a:ea typeface="Arial" charset="0"/>
                <a:cs typeface="Arial" panose="020B0604020202020204" pitchFamily="34" charset="0"/>
              </a:rPr>
              <a:t>den / Overpayment</a:t>
            </a:r>
          </a:p>
        </p:txBody>
      </p:sp>
      <p:cxnSp>
        <p:nvCxnSpPr>
          <p:cNvPr id="22" name="Straight Connector 21">
            <a:extLst>
              <a:ext uri="{FF2B5EF4-FFF2-40B4-BE49-F238E27FC236}">
                <a16:creationId xmlns:a16="http://schemas.microsoft.com/office/drawing/2014/main" id="{8CA84936-CA45-4FF1-A838-05FE35A46387}"/>
              </a:ext>
            </a:extLst>
          </p:cNvPr>
          <p:cNvCxnSpPr>
            <a:cxnSpLocks/>
            <a:stCxn id="21" idx="3"/>
          </p:cNvCxnSpPr>
          <p:nvPr/>
        </p:nvCxnSpPr>
        <p:spPr>
          <a:xfrm>
            <a:off x="9920376" y="706964"/>
            <a:ext cx="2091515" cy="1"/>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AF496C-2067-4358-9FF9-82CBEC5B5B74}"/>
              </a:ext>
            </a:extLst>
          </p:cNvPr>
          <p:cNvSpPr txBox="1"/>
          <p:nvPr/>
        </p:nvSpPr>
        <p:spPr>
          <a:xfrm>
            <a:off x="266700" y="1293764"/>
            <a:ext cx="3020786" cy="4093428"/>
          </a:xfrm>
          <a:prstGeom prst="rect">
            <a:avLst/>
          </a:prstGeom>
        </p:spPr>
        <p:txBody>
          <a:bodyPr wrap="square">
            <a:spAutoFit/>
          </a:bodyPr>
          <a:lstStyle>
            <a:defPPr>
              <a:defRPr lang="en-US"/>
            </a:defPPr>
            <a:lvl1pPr>
              <a:defRPr sz="2200">
                <a:latin typeface="Arial" panose="020B0604020202020204" pitchFamily="34" charset="0"/>
                <a:ea typeface="Arial" charset="0"/>
                <a:cs typeface="Arial" panose="020B0604020202020204" pitchFamily="34" charset="0"/>
              </a:defRPr>
            </a:lvl1pPr>
          </a:lstStyle>
          <a:p>
            <a:r>
              <a:rPr lang="en-US" sz="2000" b="0" i="0" u="none" strike="noStrike" baseline="0" dirty="0">
                <a:solidFill>
                  <a:srgbClr val="000000"/>
                </a:solidFill>
                <a:latin typeface="Arial" panose="020B0604020202020204" pitchFamily="34" charset="0"/>
              </a:rPr>
              <a:t>Beaumont residents experience a lower rate of housing overpayment than the region</a:t>
            </a:r>
          </a:p>
          <a:p>
            <a:endParaRPr lang="en-US" sz="2000" b="0" i="0" u="none" strike="noStrike" baseline="0" dirty="0">
              <a:solidFill>
                <a:srgbClr val="000000"/>
              </a:solidFill>
              <a:latin typeface="Arial" panose="020B0604020202020204" pitchFamily="34" charset="0"/>
            </a:endParaRPr>
          </a:p>
          <a:p>
            <a:r>
              <a:rPr lang="en-US" sz="2000" dirty="0">
                <a:solidFill>
                  <a:srgbClr val="000000"/>
                </a:solidFill>
              </a:rPr>
              <a:t>Lower-income households are much more like to be housing cost burdened</a:t>
            </a:r>
            <a:endParaRPr lang="en-US" sz="2000" b="0" i="0" u="none" strike="noStrike" baseline="0" dirty="0">
              <a:solidFill>
                <a:srgbClr val="000000"/>
              </a:solidFill>
              <a:latin typeface="Arial" panose="020B0604020202020204" pitchFamily="34" charset="0"/>
            </a:endParaRPr>
          </a:p>
          <a:p>
            <a:endParaRPr lang="en-US" sz="2000" dirty="0">
              <a:solidFill>
                <a:srgbClr val="000000"/>
              </a:solidFill>
            </a:endParaRPr>
          </a:p>
          <a:p>
            <a:r>
              <a:rPr lang="en-US" sz="2000" b="0" i="0" u="none" strike="noStrike" baseline="0" dirty="0">
                <a:solidFill>
                  <a:srgbClr val="000000"/>
                </a:solidFill>
                <a:latin typeface="Arial" panose="020B0604020202020204" pitchFamily="34" charset="0"/>
              </a:rPr>
              <a:t>More than 4 out of 10 renters in Beaumont are housing cost burdened</a:t>
            </a:r>
            <a:endParaRPr lang="en-US" sz="2400" dirty="0"/>
          </a:p>
        </p:txBody>
      </p:sp>
      <p:graphicFrame>
        <p:nvGraphicFramePr>
          <p:cNvPr id="7" name="Table 6">
            <a:extLst>
              <a:ext uri="{FF2B5EF4-FFF2-40B4-BE49-F238E27FC236}">
                <a16:creationId xmlns:a16="http://schemas.microsoft.com/office/drawing/2014/main" id="{25CA0146-AA43-4296-B73C-464208D1B397}"/>
              </a:ext>
            </a:extLst>
          </p:cNvPr>
          <p:cNvGraphicFramePr>
            <a:graphicFrameLocks noGrp="1"/>
          </p:cNvGraphicFramePr>
          <p:nvPr>
            <p:extLst>
              <p:ext uri="{D42A27DB-BD31-4B8C-83A1-F6EECF244321}">
                <p14:modId xmlns:p14="http://schemas.microsoft.com/office/powerpoint/2010/main" val="892587483"/>
              </p:ext>
            </p:extLst>
          </p:nvPr>
        </p:nvGraphicFramePr>
        <p:xfrm>
          <a:off x="3455581" y="1414850"/>
          <a:ext cx="8162676" cy="5348901"/>
        </p:xfrm>
        <a:graphic>
          <a:graphicData uri="http://schemas.openxmlformats.org/drawingml/2006/table">
            <a:tbl>
              <a:tblPr firstRow="1" firstCol="1" bandRow="1"/>
              <a:tblGrid>
                <a:gridCol w="2040669">
                  <a:extLst>
                    <a:ext uri="{9D8B030D-6E8A-4147-A177-3AD203B41FA5}">
                      <a16:colId xmlns:a16="http://schemas.microsoft.com/office/drawing/2014/main" val="3975052442"/>
                    </a:ext>
                  </a:extLst>
                </a:gridCol>
                <a:gridCol w="2040669">
                  <a:extLst>
                    <a:ext uri="{9D8B030D-6E8A-4147-A177-3AD203B41FA5}">
                      <a16:colId xmlns:a16="http://schemas.microsoft.com/office/drawing/2014/main" val="1759805246"/>
                    </a:ext>
                  </a:extLst>
                </a:gridCol>
                <a:gridCol w="2040669">
                  <a:extLst>
                    <a:ext uri="{9D8B030D-6E8A-4147-A177-3AD203B41FA5}">
                      <a16:colId xmlns:a16="http://schemas.microsoft.com/office/drawing/2014/main" val="3961290122"/>
                    </a:ext>
                  </a:extLst>
                </a:gridCol>
                <a:gridCol w="2040669">
                  <a:extLst>
                    <a:ext uri="{9D8B030D-6E8A-4147-A177-3AD203B41FA5}">
                      <a16:colId xmlns:a16="http://schemas.microsoft.com/office/drawing/2014/main" val="3948473754"/>
                    </a:ext>
                  </a:extLst>
                </a:gridCol>
              </a:tblGrid>
              <a:tr h="591961">
                <a:tc gridSpan="4">
                  <a:txBody>
                    <a:bodyPr/>
                    <a:lstStyle/>
                    <a:p>
                      <a:pPr marL="0" marR="0" algn="ctr">
                        <a:lnSpc>
                          <a:spcPct val="125000"/>
                        </a:lnSpc>
                        <a:spcBef>
                          <a:spcPts val="300"/>
                        </a:spcBef>
                        <a:spcAft>
                          <a:spcPts val="300"/>
                        </a:spcAft>
                      </a:pPr>
                      <a:r>
                        <a:rPr lang="en-US" sz="1600" b="1" dirty="0">
                          <a:solidFill>
                            <a:srgbClr val="FFFFFF"/>
                          </a:solidFill>
                          <a:effectLst/>
                          <a:latin typeface="Arial" panose="020B0604020202020204" pitchFamily="34" charset="0"/>
                          <a:ea typeface="Times New Roman" panose="02020603050405020304" pitchFamily="18" charset="0"/>
                          <a:cs typeface="Open Sans" panose="020B0606030504020204" pitchFamily="34" charset="0"/>
                        </a:rPr>
                        <a:t> </a:t>
                      </a:r>
                      <a:r>
                        <a:rPr lang="en-US" sz="1600" b="1" dirty="0">
                          <a:solidFill>
                            <a:srgbClr val="FFFFFF"/>
                          </a:solidFill>
                          <a:effectLst/>
                          <a:latin typeface="Arial" panose="020B0604020202020204" pitchFamily="34" charset="0"/>
                          <a:cs typeface="Open Sans" panose="020B0606030504020204" pitchFamily="34" charset="0"/>
                        </a:rPr>
                        <a:t>Households by Share of Income spent on Housing Cost</a:t>
                      </a:r>
                    </a:p>
                  </a:txBody>
                  <a:tcPr marL="18415" marR="18415"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38B"/>
                    </a:solidFill>
                  </a:tcPr>
                </a:tc>
                <a:tc hMerge="1">
                  <a:txBody>
                    <a:bodyPr/>
                    <a:lstStyle/>
                    <a:p>
                      <a:pPr marL="0" marR="0" algn="ctr">
                        <a:lnSpc>
                          <a:spcPct val="125000"/>
                        </a:lnSpc>
                        <a:spcBef>
                          <a:spcPts val="300"/>
                        </a:spcBef>
                        <a:spcAft>
                          <a:spcPts val="300"/>
                        </a:spcAft>
                      </a:pPr>
                      <a:r>
                        <a:rPr lang="en-US" sz="1600" b="1" dirty="0">
                          <a:solidFill>
                            <a:srgbClr val="FFFFFF"/>
                          </a:solidFill>
                          <a:effectLst/>
                          <a:latin typeface="Arial" panose="020B0604020202020204" pitchFamily="34" charset="0"/>
                          <a:ea typeface="Times New Roman" panose="02020603050405020304" pitchFamily="18" charset="0"/>
                          <a:cs typeface="Open Sans" panose="020B0606030504020204" pitchFamily="34" charset="0"/>
                        </a:rPr>
                        <a:t>Households by Share of Income spent on Housing Cost: </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38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5651404"/>
                  </a:ext>
                </a:extLst>
              </a:tr>
              <a:tr h="525323">
                <a:tc>
                  <a:txBody>
                    <a:bodyPr/>
                    <a:lstStyle/>
                    <a:p>
                      <a:pPr marL="0" marR="0" indent="0" algn="ctr">
                        <a:spcBef>
                          <a:spcPts val="300"/>
                        </a:spcBef>
                        <a:spcAft>
                          <a:spcPts val="3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Household Income Level</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300"/>
                        </a:spcBef>
                        <a:spcAft>
                          <a:spcPts val="3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Not Cost Burdened </a:t>
                      </a:r>
                    </a:p>
                    <a:p>
                      <a:pPr marL="0" marR="0" algn="ctr">
                        <a:spcBef>
                          <a:spcPts val="300"/>
                        </a:spcBef>
                        <a:spcAft>
                          <a:spcPts val="3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(&lt;30% of Income)</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300"/>
                        </a:spcBef>
                        <a:spcAft>
                          <a:spcPts val="3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 Burdened </a:t>
                      </a:r>
                    </a:p>
                    <a:p>
                      <a:pPr marL="0" marR="0" algn="ctr">
                        <a:spcBef>
                          <a:spcPts val="300"/>
                        </a:spcBef>
                        <a:spcAft>
                          <a:spcPts val="3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(30-50% of Income)</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300"/>
                        </a:spcBef>
                        <a:spcAft>
                          <a:spcPts val="3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Severely Cost Burdened </a:t>
                      </a:r>
                    </a:p>
                    <a:p>
                      <a:pPr marL="0" marR="0" algn="ctr">
                        <a:spcBef>
                          <a:spcPts val="300"/>
                        </a:spcBef>
                        <a:spcAft>
                          <a:spcPts val="3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(&gt;50% of Income)</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7860775"/>
                  </a:ext>
                </a:extLst>
              </a:tr>
              <a:tr h="525323">
                <a:tc>
                  <a:txBody>
                    <a:bodyPr/>
                    <a:lstStyle/>
                    <a:p>
                      <a:pPr marL="174625" marR="0" indent="0">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Extremely Low Income (&lt; 30% HAMFI)</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a:effectLst/>
                          <a:latin typeface="Arial" panose="020B0604020202020204" pitchFamily="34" charset="0"/>
                          <a:ea typeface="Times New Roman" panose="02020603050405020304" pitchFamily="18" charset="0"/>
                          <a:cs typeface="GillSans"/>
                        </a:rPr>
                        <a:t>11%</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a:effectLst/>
                          <a:latin typeface="Arial" panose="020B0604020202020204" pitchFamily="34" charset="0"/>
                          <a:ea typeface="Times New Roman" panose="02020603050405020304" pitchFamily="18" charset="0"/>
                          <a:cs typeface="GillSans"/>
                        </a:rPr>
                        <a:t>12%</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a:effectLst/>
                          <a:latin typeface="Arial" panose="020B0604020202020204" pitchFamily="34" charset="0"/>
                          <a:ea typeface="Times New Roman" panose="02020603050405020304" pitchFamily="18" charset="0"/>
                          <a:cs typeface="GillSans"/>
                        </a:rPr>
                        <a:t>77%</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320695"/>
                  </a:ext>
                </a:extLst>
              </a:tr>
              <a:tr h="525323">
                <a:tc>
                  <a:txBody>
                    <a:bodyPr/>
                    <a:lstStyle/>
                    <a:p>
                      <a:pPr marL="174625" marR="0" indent="0">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Low Income            (30-50% HAMFI)</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21%</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a:effectLst/>
                          <a:latin typeface="Arial" panose="020B0604020202020204" pitchFamily="34" charset="0"/>
                          <a:ea typeface="Times New Roman" panose="02020603050405020304" pitchFamily="18" charset="0"/>
                          <a:cs typeface="GillSans"/>
                        </a:rPr>
                        <a:t>29%</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a:effectLst/>
                          <a:latin typeface="Arial" panose="020B0604020202020204" pitchFamily="34" charset="0"/>
                          <a:ea typeface="Times New Roman" panose="02020603050405020304" pitchFamily="18" charset="0"/>
                          <a:cs typeface="GillSans"/>
                        </a:rPr>
                        <a:t>49%</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090651"/>
                  </a:ext>
                </a:extLst>
              </a:tr>
              <a:tr h="525323">
                <a:tc>
                  <a:txBody>
                    <a:bodyPr/>
                    <a:lstStyle/>
                    <a:p>
                      <a:pPr marL="174625" marR="0" indent="0">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Low Income            (50-80% HAMFI)</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32%</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37%</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31%</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163804"/>
                  </a:ext>
                </a:extLst>
              </a:tr>
              <a:tr h="525323">
                <a:tc>
                  <a:txBody>
                    <a:bodyPr/>
                    <a:lstStyle/>
                    <a:p>
                      <a:pPr marL="174625" marR="0" indent="0">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Moderate Income    (80-100% HAMFI)</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43%</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43%</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400">
                          <a:effectLst/>
                          <a:latin typeface="Arial" panose="020B0604020202020204" pitchFamily="34" charset="0"/>
                          <a:ea typeface="Times New Roman" panose="02020603050405020304" pitchFamily="18" charset="0"/>
                          <a:cs typeface="GillSans"/>
                        </a:rPr>
                        <a:t>14%</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030743"/>
                  </a:ext>
                </a:extLst>
              </a:tr>
              <a:tr h="525323">
                <a:tc>
                  <a:txBody>
                    <a:bodyPr/>
                    <a:lstStyle/>
                    <a:p>
                      <a:pPr marL="174625" marR="0" indent="0">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Moderate and Above Moderate Income      (&gt; 100% HAMFI)</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85%</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14%</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400" dirty="0">
                          <a:effectLst/>
                          <a:latin typeface="Arial" panose="020B0604020202020204" pitchFamily="34" charset="0"/>
                          <a:ea typeface="Times New Roman" panose="02020603050405020304" pitchFamily="18" charset="0"/>
                          <a:cs typeface="GillSans"/>
                        </a:rPr>
                        <a:t>1%</a:t>
                      </a:r>
                    </a:p>
                  </a:txBody>
                  <a:tcPr marL="18415" marR="18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7615646"/>
                  </a:ext>
                </a:extLst>
              </a:tr>
              <a:tr h="773965">
                <a:tc gridSpan="4">
                  <a:txBody>
                    <a:bodyPr/>
                    <a:lstStyle/>
                    <a:p>
                      <a:pPr marL="0" marR="0">
                        <a:spcBef>
                          <a:spcPts val="300"/>
                        </a:spcBef>
                        <a:spcAft>
                          <a:spcPts val="300"/>
                        </a:spcAft>
                      </a:pPr>
                      <a:r>
                        <a:rPr lang="en-US" sz="1400" dirty="0">
                          <a:solidFill>
                            <a:schemeClr val="tx1">
                              <a:lumMod val="75000"/>
                              <a:lumOff val="25000"/>
                            </a:schemeClr>
                          </a:solidFill>
                          <a:effectLst/>
                          <a:latin typeface="Arial" panose="020B0604020202020204" pitchFamily="34" charset="0"/>
                          <a:ea typeface="Times New Roman" panose="02020603050405020304" pitchFamily="18" charset="0"/>
                          <a:cs typeface="GillSans"/>
                        </a:rPr>
                        <a:t>Note: HAMFI refers to Housing Urban Development Area Median Family Income</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i="1" dirty="0">
                          <a:solidFill>
                            <a:schemeClr val="tx1">
                              <a:lumMod val="75000"/>
                              <a:lumOff val="25000"/>
                            </a:schemeClr>
                          </a:solidFill>
                          <a:effectLst/>
                          <a:latin typeface="Arial" panose="020B0604020202020204" pitchFamily="34" charset="0"/>
                          <a:ea typeface="Times New Roman" panose="02020603050405020304" pitchFamily="18" charset="0"/>
                          <a:cs typeface="GillSans"/>
                        </a:rPr>
                        <a:t>Source: SCAG 2020 Pre-Certified Local Housing Data (HUD CHAS, 2012-2016)</a:t>
                      </a:r>
                    </a:p>
                  </a:txBody>
                  <a:tcPr marL="18415" marR="184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7559362"/>
                  </a:ext>
                </a:extLst>
              </a:tr>
              <a:tr h="525323">
                <a:tc gridSpan="4">
                  <a:txBody>
                    <a:bodyPr/>
                    <a:lstStyle/>
                    <a:p>
                      <a:pPr marL="0" marR="0">
                        <a:spcBef>
                          <a:spcPts val="300"/>
                        </a:spcBef>
                        <a:spcAft>
                          <a:spcPts val="300"/>
                        </a:spcAft>
                      </a:pPr>
                      <a:endParaRPr lang="en-US" sz="1100" i="1" dirty="0">
                        <a:solidFill>
                          <a:schemeClr val="tx1">
                            <a:lumMod val="75000"/>
                            <a:lumOff val="25000"/>
                          </a:schemeClr>
                        </a:solidFill>
                        <a:effectLst/>
                        <a:latin typeface="Arial" panose="020B0604020202020204" pitchFamily="34" charset="0"/>
                        <a:ea typeface="Times New Roman" panose="02020603050405020304" pitchFamily="18" charset="0"/>
                        <a:cs typeface="GillSans"/>
                      </a:endParaRPr>
                    </a:p>
                  </a:txBody>
                  <a:tcPr marL="18415" marR="184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6804939"/>
                  </a:ext>
                </a:extLst>
              </a:tr>
            </a:tbl>
          </a:graphicData>
        </a:graphic>
      </p:graphicFrame>
    </p:spTree>
    <p:extLst>
      <p:ext uri="{BB962C8B-B14F-4D97-AF65-F5344CB8AC3E}">
        <p14:creationId xmlns:p14="http://schemas.microsoft.com/office/powerpoint/2010/main" val="3770770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194B9EA-D79D-4772-9822-2D60E5E521B2}"/>
              </a:ext>
            </a:extLst>
          </p:cNvPr>
          <p:cNvSpPr txBox="1"/>
          <p:nvPr/>
        </p:nvSpPr>
        <p:spPr>
          <a:xfrm>
            <a:off x="266699" y="353021"/>
            <a:ext cx="8654017"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Income and Access to Opportunity</a:t>
            </a:r>
          </a:p>
        </p:txBody>
      </p:sp>
      <p:cxnSp>
        <p:nvCxnSpPr>
          <p:cNvPr id="22" name="Straight Connector 21">
            <a:extLst>
              <a:ext uri="{FF2B5EF4-FFF2-40B4-BE49-F238E27FC236}">
                <a16:creationId xmlns:a16="http://schemas.microsoft.com/office/drawing/2014/main" id="{1DAAB35B-1B20-4A61-A87A-805B6815112C}"/>
              </a:ext>
            </a:extLst>
          </p:cNvPr>
          <p:cNvCxnSpPr>
            <a:cxnSpLocks/>
            <a:stCxn id="21" idx="3"/>
          </p:cNvCxnSpPr>
          <p:nvPr/>
        </p:nvCxnSpPr>
        <p:spPr>
          <a:xfrm>
            <a:off x="8920716" y="706964"/>
            <a:ext cx="3091175" cy="1"/>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20E42BA-AE71-2EC2-3FCE-6F1E2AD1A3A4}"/>
              </a:ext>
            </a:extLst>
          </p:cNvPr>
          <p:cNvPicPr>
            <a:picLocks noChangeAspect="1"/>
          </p:cNvPicPr>
          <p:nvPr/>
        </p:nvPicPr>
        <p:blipFill>
          <a:blip r:embed="rId3"/>
          <a:stretch>
            <a:fillRect/>
          </a:stretch>
        </p:blipFill>
        <p:spPr>
          <a:xfrm>
            <a:off x="110462" y="1177447"/>
            <a:ext cx="5988358" cy="4800847"/>
          </a:xfrm>
          <a:prstGeom prst="rect">
            <a:avLst/>
          </a:prstGeom>
        </p:spPr>
      </p:pic>
      <p:pic>
        <p:nvPicPr>
          <p:cNvPr id="5" name="Picture 4">
            <a:extLst>
              <a:ext uri="{FF2B5EF4-FFF2-40B4-BE49-F238E27FC236}">
                <a16:creationId xmlns:a16="http://schemas.microsoft.com/office/drawing/2014/main" id="{156247DD-9E5D-895D-93B0-3C10F6A7C276}"/>
              </a:ext>
            </a:extLst>
          </p:cNvPr>
          <p:cNvPicPr>
            <a:picLocks noChangeAspect="1"/>
          </p:cNvPicPr>
          <p:nvPr/>
        </p:nvPicPr>
        <p:blipFill>
          <a:blip r:embed="rId4"/>
          <a:stretch>
            <a:fillRect/>
          </a:stretch>
        </p:blipFill>
        <p:spPr>
          <a:xfrm>
            <a:off x="6135714" y="1183797"/>
            <a:ext cx="6020109" cy="4788146"/>
          </a:xfrm>
          <a:prstGeom prst="rect">
            <a:avLst/>
          </a:prstGeom>
        </p:spPr>
      </p:pic>
    </p:spTree>
    <p:extLst>
      <p:ext uri="{BB962C8B-B14F-4D97-AF65-F5344CB8AC3E}">
        <p14:creationId xmlns:p14="http://schemas.microsoft.com/office/powerpoint/2010/main" val="1859295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194B9EA-D79D-4772-9822-2D60E5E521B2}"/>
              </a:ext>
            </a:extLst>
          </p:cNvPr>
          <p:cNvSpPr txBox="1"/>
          <p:nvPr/>
        </p:nvSpPr>
        <p:spPr>
          <a:xfrm>
            <a:off x="266700" y="353021"/>
            <a:ext cx="11663030" cy="646331"/>
          </a:xfrm>
          <a:prstGeom prst="rect">
            <a:avLst/>
          </a:prstGeom>
          <a:noFill/>
        </p:spPr>
        <p:txBody>
          <a:bodyPr wrap="square" rtlCol="0">
            <a:spAutoFit/>
          </a:bodyPr>
          <a:lstStyle/>
          <a:p>
            <a:r>
              <a:rPr lang="en-US" sz="3600" b="1" dirty="0">
                <a:solidFill>
                  <a:srgbClr val="00638B"/>
                </a:solidFill>
                <a:latin typeface="Arial" panose="020B0604020202020204" pitchFamily="34" charset="0"/>
                <a:ea typeface="Arial" charset="0"/>
                <a:cs typeface="Arial" panose="020B0604020202020204" pitchFamily="34" charset="0"/>
              </a:rPr>
              <a:t>Environmental Conditions and Risk of Displacement</a:t>
            </a:r>
          </a:p>
        </p:txBody>
      </p:sp>
      <p:pic>
        <p:nvPicPr>
          <p:cNvPr id="8" name="Picture 7">
            <a:extLst>
              <a:ext uri="{FF2B5EF4-FFF2-40B4-BE49-F238E27FC236}">
                <a16:creationId xmlns:a16="http://schemas.microsoft.com/office/drawing/2014/main" id="{96498065-82A0-889B-C2F9-FA41FAC32F6D}"/>
              </a:ext>
            </a:extLst>
          </p:cNvPr>
          <p:cNvPicPr>
            <a:picLocks noChangeAspect="1"/>
          </p:cNvPicPr>
          <p:nvPr/>
        </p:nvPicPr>
        <p:blipFill>
          <a:blip r:embed="rId3"/>
          <a:stretch>
            <a:fillRect/>
          </a:stretch>
        </p:blipFill>
        <p:spPr>
          <a:xfrm>
            <a:off x="109857" y="1201723"/>
            <a:ext cx="6007409" cy="4730993"/>
          </a:xfrm>
          <a:prstGeom prst="rect">
            <a:avLst/>
          </a:prstGeom>
        </p:spPr>
      </p:pic>
      <p:pic>
        <p:nvPicPr>
          <p:cNvPr id="10" name="Picture 9">
            <a:extLst>
              <a:ext uri="{FF2B5EF4-FFF2-40B4-BE49-F238E27FC236}">
                <a16:creationId xmlns:a16="http://schemas.microsoft.com/office/drawing/2014/main" id="{A206D598-0660-66DD-8908-2EC2318701DF}"/>
              </a:ext>
            </a:extLst>
          </p:cNvPr>
          <p:cNvPicPr>
            <a:picLocks noChangeAspect="1"/>
          </p:cNvPicPr>
          <p:nvPr/>
        </p:nvPicPr>
        <p:blipFill>
          <a:blip r:embed="rId4"/>
          <a:stretch>
            <a:fillRect/>
          </a:stretch>
        </p:blipFill>
        <p:spPr>
          <a:xfrm>
            <a:off x="6110308" y="1201723"/>
            <a:ext cx="6039160" cy="4883401"/>
          </a:xfrm>
          <a:prstGeom prst="rect">
            <a:avLst/>
          </a:prstGeom>
        </p:spPr>
      </p:pic>
    </p:spTree>
    <p:extLst>
      <p:ext uri="{BB962C8B-B14F-4D97-AF65-F5344CB8AC3E}">
        <p14:creationId xmlns:p14="http://schemas.microsoft.com/office/powerpoint/2010/main" val="1939926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699" y="353021"/>
            <a:ext cx="10977949"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Regional Housing Needs Allocation (RHNA)</a:t>
            </a:r>
          </a:p>
        </p:txBody>
      </p:sp>
      <p:cxnSp>
        <p:nvCxnSpPr>
          <p:cNvPr id="6" name="Straight Connector 5"/>
          <p:cNvCxnSpPr>
            <a:cxnSpLocks/>
            <a:stCxn id="9" idx="3"/>
          </p:cNvCxnSpPr>
          <p:nvPr/>
        </p:nvCxnSpPr>
        <p:spPr>
          <a:xfrm>
            <a:off x="11244648" y="706964"/>
            <a:ext cx="767243" cy="5"/>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F8CB95E-9F70-4ECC-B5F5-0B721CCBEC62}"/>
              </a:ext>
            </a:extLst>
          </p:cNvPr>
          <p:cNvSpPr/>
          <p:nvPr/>
        </p:nvSpPr>
        <p:spPr>
          <a:xfrm>
            <a:off x="266701" y="1276569"/>
            <a:ext cx="5144748" cy="3939540"/>
          </a:xfrm>
          <a:prstGeom prst="rect">
            <a:avLst/>
          </a:prstGeom>
        </p:spPr>
        <p:txBody>
          <a:bodyPr wrap="square">
            <a:spAutoFit/>
          </a:bodyPr>
          <a:lstStyle/>
          <a:p>
            <a:pPr>
              <a:spcAft>
                <a:spcPts val="1200"/>
              </a:spcAft>
            </a:pPr>
            <a:r>
              <a:rPr lang="en-US" sz="2000" dirty="0">
                <a:latin typeface="Arial" panose="020B0604020202020204" pitchFamily="34" charset="0"/>
                <a:ea typeface="Arial" charset="0"/>
                <a:cs typeface="Arial" panose="020B0604020202020204" pitchFamily="34" charset="0"/>
              </a:rPr>
              <a:t>Regional Housing Needs Allocation or RHNA:</a:t>
            </a:r>
          </a:p>
          <a:p>
            <a:pPr marL="342900" indent="-342900">
              <a:spcAft>
                <a:spcPts val="2400"/>
              </a:spcAft>
              <a:buFont typeface="Arial" panose="020B0604020202020204" pitchFamily="34" charset="0"/>
              <a:buChar char="•"/>
            </a:pPr>
            <a:r>
              <a:rPr lang="en-US" sz="2000" dirty="0">
                <a:latin typeface="Arial" panose="020B0604020202020204" pitchFamily="34" charset="0"/>
                <a:ea typeface="Arial" charset="0"/>
                <a:cs typeface="Arial" panose="020B0604020202020204" pitchFamily="34" charset="0"/>
              </a:rPr>
              <a:t>Projected number of new housing units needed </a:t>
            </a:r>
          </a:p>
          <a:p>
            <a:pPr marL="342900" indent="-342900">
              <a:spcAft>
                <a:spcPts val="2400"/>
              </a:spcAft>
              <a:buFont typeface="Arial" panose="020B0604020202020204" pitchFamily="34" charset="0"/>
              <a:buChar char="•"/>
            </a:pPr>
            <a:r>
              <a:rPr lang="en-US" sz="2000" dirty="0">
                <a:latin typeface="Arial" panose="020B0604020202020204" pitchFamily="34" charset="0"/>
                <a:ea typeface="Arial" charset="0"/>
                <a:cs typeface="Arial" panose="020B0604020202020204" pitchFamily="34" charset="0"/>
              </a:rPr>
              <a:t>Each jurisdiction must show it can </a:t>
            </a:r>
            <a:r>
              <a:rPr lang="en-US" sz="2000" b="1" i="1" dirty="0">
                <a:latin typeface="Arial" panose="020B0604020202020204" pitchFamily="34" charset="0"/>
                <a:ea typeface="Arial" charset="0"/>
                <a:cs typeface="Arial" panose="020B0604020202020204" pitchFamily="34" charset="0"/>
              </a:rPr>
              <a:t>accommodate</a:t>
            </a:r>
            <a:r>
              <a:rPr lang="en-US" sz="2000" dirty="0">
                <a:latin typeface="Arial" panose="020B0604020202020204" pitchFamily="34" charset="0"/>
                <a:ea typeface="Arial" charset="0"/>
                <a:cs typeface="Arial" panose="020B0604020202020204" pitchFamily="34" charset="0"/>
              </a:rPr>
              <a:t> its total RHNA number, and its allocations by income level</a:t>
            </a:r>
          </a:p>
          <a:p>
            <a:pPr marL="342900" indent="-342900">
              <a:spcAft>
                <a:spcPts val="2400"/>
              </a:spcAft>
              <a:buFont typeface="Arial" panose="020B0604020202020204" pitchFamily="34" charset="0"/>
              <a:buChar char="•"/>
            </a:pPr>
            <a:r>
              <a:rPr lang="en-US" sz="2000" dirty="0">
                <a:latin typeface="Arial" panose="020B0604020202020204" pitchFamily="34" charset="0"/>
                <a:ea typeface="Arial" charset="0"/>
                <a:cs typeface="Arial" panose="020B0604020202020204" pitchFamily="34" charset="0"/>
              </a:rPr>
              <a:t>Mandated by State law</a:t>
            </a:r>
          </a:p>
          <a:p>
            <a:pPr marL="342900" indent="-342900">
              <a:buFont typeface="Arial" panose="020B0604020202020204" pitchFamily="34" charset="0"/>
              <a:buChar char="•"/>
            </a:pPr>
            <a:endParaRPr lang="en-US" sz="2000" dirty="0">
              <a:latin typeface="Arial" panose="020B0604020202020204" pitchFamily="34" charset="0"/>
              <a:ea typeface="Arial" charset="0"/>
              <a:cs typeface="Arial" panose="020B0604020202020204" pitchFamily="34" charset="0"/>
            </a:endParaRPr>
          </a:p>
        </p:txBody>
      </p:sp>
      <p:graphicFrame>
        <p:nvGraphicFramePr>
          <p:cNvPr id="10" name="Table 9">
            <a:extLst>
              <a:ext uri="{FF2B5EF4-FFF2-40B4-BE49-F238E27FC236}">
                <a16:creationId xmlns:a16="http://schemas.microsoft.com/office/drawing/2014/main" id="{FA49BB5E-ED2F-4DC0-B2B4-E9582FD9532A}"/>
              </a:ext>
            </a:extLst>
          </p:cNvPr>
          <p:cNvGraphicFramePr>
            <a:graphicFrameLocks noGrp="1"/>
          </p:cNvGraphicFramePr>
          <p:nvPr>
            <p:extLst>
              <p:ext uri="{D42A27DB-BD31-4B8C-83A1-F6EECF244321}">
                <p14:modId xmlns:p14="http://schemas.microsoft.com/office/powerpoint/2010/main" val="1636427553"/>
              </p:ext>
            </p:extLst>
          </p:nvPr>
        </p:nvGraphicFramePr>
        <p:xfrm>
          <a:off x="5613847" y="1414850"/>
          <a:ext cx="6089422" cy="3787717"/>
        </p:xfrm>
        <a:graphic>
          <a:graphicData uri="http://schemas.openxmlformats.org/drawingml/2006/table">
            <a:tbl>
              <a:tblPr/>
              <a:tblGrid>
                <a:gridCol w="1816239">
                  <a:extLst>
                    <a:ext uri="{9D8B030D-6E8A-4147-A177-3AD203B41FA5}">
                      <a16:colId xmlns:a16="http://schemas.microsoft.com/office/drawing/2014/main" val="216881039"/>
                    </a:ext>
                  </a:extLst>
                </a:gridCol>
                <a:gridCol w="1771721">
                  <a:extLst>
                    <a:ext uri="{9D8B030D-6E8A-4147-A177-3AD203B41FA5}">
                      <a16:colId xmlns:a16="http://schemas.microsoft.com/office/drawing/2014/main" val="2683073912"/>
                    </a:ext>
                  </a:extLst>
                </a:gridCol>
                <a:gridCol w="2501462">
                  <a:extLst>
                    <a:ext uri="{9D8B030D-6E8A-4147-A177-3AD203B41FA5}">
                      <a16:colId xmlns:a16="http://schemas.microsoft.com/office/drawing/2014/main" val="3544113601"/>
                    </a:ext>
                  </a:extLst>
                </a:gridCol>
              </a:tblGrid>
              <a:tr h="429846">
                <a:tc>
                  <a:txBody>
                    <a:bodyPr/>
                    <a:lstStyle/>
                    <a:p>
                      <a:pPr algn="l" fontAlgn="ctr"/>
                      <a:r>
                        <a:rPr lang="en-US" sz="1600" b="1" i="0" u="none" strike="noStrike" dirty="0">
                          <a:solidFill>
                            <a:srgbClr val="FFFFFF"/>
                          </a:solidFill>
                          <a:effectLst/>
                          <a:latin typeface="Open Sans" panose="020B0606030504020204" pitchFamily="34" charset="0"/>
                        </a:rPr>
                        <a:t> </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638B"/>
                    </a:solidFill>
                  </a:tcPr>
                </a:tc>
                <a:tc>
                  <a:txBody>
                    <a:bodyPr/>
                    <a:lstStyle/>
                    <a:p>
                      <a:pPr algn="ctr" fontAlgn="ctr"/>
                      <a:r>
                        <a:rPr lang="en-US" sz="1600" b="1" i="0" u="none" strike="noStrike" dirty="0">
                          <a:solidFill>
                            <a:srgbClr val="FFFFFF"/>
                          </a:solidFill>
                          <a:effectLst/>
                          <a:latin typeface="Arial" panose="020B0604020202020204" pitchFamily="34" charset="0"/>
                          <a:cs typeface="Arial" panose="020B0604020202020204" pitchFamily="34" charset="0"/>
                        </a:rPr>
                        <a:t>SCAG Region</a:t>
                      </a:r>
                    </a:p>
                  </a:txBody>
                  <a:tcPr marL="4654" marR="4654" marT="465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638B"/>
                    </a:solidFill>
                  </a:tcPr>
                </a:tc>
                <a:tc>
                  <a:txBody>
                    <a:bodyPr/>
                    <a:lstStyle/>
                    <a:p>
                      <a:pPr algn="ctr" fontAlgn="ctr"/>
                      <a:r>
                        <a:rPr lang="en-US" sz="1600" b="1" i="0" u="none" strike="noStrike" dirty="0">
                          <a:solidFill>
                            <a:srgbClr val="FFFFFF"/>
                          </a:solidFill>
                          <a:effectLst/>
                          <a:latin typeface="Arial" panose="020B0604020202020204" pitchFamily="34" charset="0"/>
                          <a:cs typeface="Arial" panose="020B0604020202020204" pitchFamily="34" charset="0"/>
                        </a:rPr>
                        <a:t>Beaumont</a:t>
                      </a:r>
                    </a:p>
                  </a:txBody>
                  <a:tcPr marL="4654" marR="4654" marT="465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638B"/>
                    </a:solidFill>
                  </a:tcPr>
                </a:tc>
                <a:extLst>
                  <a:ext uri="{0D108BD9-81ED-4DB2-BD59-A6C34878D82A}">
                    <a16:rowId xmlns:a16="http://schemas.microsoft.com/office/drawing/2014/main" val="300161716"/>
                  </a:ext>
                </a:extLst>
              </a:tr>
              <a:tr h="435028">
                <a:tc>
                  <a:txBody>
                    <a:bodyPr/>
                    <a:lstStyle/>
                    <a:p>
                      <a:pPr algn="l" fontAlgn="ctr"/>
                      <a:endParaRPr lang="en-US" sz="1600" b="1" i="0" u="none" strike="noStrike" dirty="0">
                        <a:solidFill>
                          <a:srgbClr val="FFFFFF"/>
                        </a:solidFill>
                        <a:effectLst/>
                        <a:latin typeface="Open Sans (body)"/>
                      </a:endParaRP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en-US" sz="1600" b="0" i="0" u="none" strike="noStrike" dirty="0">
                          <a:solidFill>
                            <a:schemeClr val="tx1"/>
                          </a:solidFill>
                          <a:effectLst/>
                          <a:latin typeface="Arial" panose="020B0604020202020204" pitchFamily="34" charset="0"/>
                          <a:cs typeface="Arial" panose="020B0604020202020204" pitchFamily="34" charset="0"/>
                        </a:rPr>
                        <a:t>6th Cycle RHNA </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en-US" sz="1600" b="0" i="0" u="none" strike="noStrike" dirty="0">
                          <a:solidFill>
                            <a:schemeClr val="tx1"/>
                          </a:solidFill>
                          <a:effectLst/>
                          <a:latin typeface="Arial" panose="020B0604020202020204" pitchFamily="34" charset="0"/>
                          <a:cs typeface="Arial" panose="020B0604020202020204" pitchFamily="34" charset="0"/>
                        </a:rPr>
                        <a:t>6th Cycle RHNA Share</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928742944"/>
                  </a:ext>
                </a:extLst>
              </a:tr>
              <a:tr h="603655">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panose="020B0604020202020204" pitchFamily="34" charset="0"/>
                          <a:cs typeface="Arial" panose="020B0604020202020204" pitchFamily="34" charset="0"/>
                        </a:rPr>
                        <a:t>Very Low </a:t>
                      </a:r>
                      <a:br>
                        <a:rPr lang="en-US" sz="1600" b="0" i="0" u="none" strike="noStrike" dirty="0">
                          <a:solidFill>
                            <a:schemeClr val="tx1"/>
                          </a:solidFill>
                          <a:effectLst/>
                          <a:latin typeface="Arial" panose="020B0604020202020204" pitchFamily="34" charset="0"/>
                          <a:cs typeface="Arial" panose="020B0604020202020204" pitchFamily="34" charset="0"/>
                        </a:rPr>
                      </a:br>
                      <a:r>
                        <a:rPr lang="en-US" sz="1600" b="0" i="0" u="none" strike="noStrike" dirty="0">
                          <a:solidFill>
                            <a:schemeClr val="tx1"/>
                          </a:solidFill>
                          <a:effectLst/>
                          <a:latin typeface="Arial" panose="020B0604020202020204" pitchFamily="34" charset="0"/>
                          <a:cs typeface="Arial" panose="020B0604020202020204" pitchFamily="34" charset="0"/>
                        </a:rPr>
                        <a:t>30-50% AMI</a:t>
                      </a:r>
                    </a:p>
                  </a:txBody>
                  <a:tcPr marL="97729"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0" i="0" u="none" strike="noStrike" dirty="0">
                          <a:solidFill>
                            <a:schemeClr val="tx1"/>
                          </a:solidFill>
                          <a:effectLst/>
                          <a:latin typeface="Arial" panose="020B0604020202020204" pitchFamily="34" charset="0"/>
                          <a:cs typeface="Arial" panose="020B0604020202020204" pitchFamily="34" charset="0"/>
                        </a:rPr>
                        <a:t>351,796</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0" i="0" u="none" strike="noStrike" kern="1200" dirty="0">
                          <a:solidFill>
                            <a:schemeClr val="tx1"/>
                          </a:solidFill>
                          <a:effectLst/>
                          <a:latin typeface="Arial" panose="020B0604020202020204" pitchFamily="34" charset="0"/>
                          <a:ea typeface="+mn-ea"/>
                          <a:cs typeface="Arial" panose="020B0604020202020204" pitchFamily="34" charset="0"/>
                        </a:rPr>
                        <a:t>1,229</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3038535"/>
                  </a:ext>
                </a:extLst>
              </a:tr>
              <a:tr h="58129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panose="020B0604020202020204" pitchFamily="34" charset="0"/>
                          <a:cs typeface="Arial" panose="020B0604020202020204" pitchFamily="34" charset="0"/>
                        </a:rPr>
                        <a:t>Low</a:t>
                      </a:r>
                      <a:br>
                        <a:rPr lang="en-US" sz="1600" b="0" i="0" u="none" strike="noStrike" dirty="0">
                          <a:solidFill>
                            <a:schemeClr val="tx1"/>
                          </a:solidFill>
                          <a:effectLst/>
                          <a:latin typeface="Arial" panose="020B0604020202020204" pitchFamily="34" charset="0"/>
                          <a:cs typeface="Arial" panose="020B0604020202020204" pitchFamily="34" charset="0"/>
                        </a:rPr>
                      </a:br>
                      <a:r>
                        <a:rPr lang="en-US" sz="1600" b="0" i="0" u="none" strike="noStrike" dirty="0">
                          <a:solidFill>
                            <a:schemeClr val="tx1"/>
                          </a:solidFill>
                          <a:effectLst/>
                          <a:latin typeface="Arial" panose="020B0604020202020204" pitchFamily="34" charset="0"/>
                          <a:cs typeface="Arial" panose="020B0604020202020204" pitchFamily="34" charset="0"/>
                        </a:rPr>
                        <a:t>50-80% AMI</a:t>
                      </a:r>
                    </a:p>
                  </a:txBody>
                  <a:tcPr marL="97729"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0" i="0" u="none" strike="noStrike" dirty="0">
                          <a:solidFill>
                            <a:schemeClr val="tx1"/>
                          </a:solidFill>
                          <a:effectLst/>
                          <a:latin typeface="Arial" panose="020B0604020202020204" pitchFamily="34" charset="0"/>
                          <a:cs typeface="Arial" panose="020B0604020202020204" pitchFamily="34" charset="0"/>
                        </a:rPr>
                        <a:t>206,807</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0" i="0" u="none" strike="noStrike" kern="1200" dirty="0">
                          <a:solidFill>
                            <a:schemeClr val="tx1"/>
                          </a:solidFill>
                          <a:effectLst/>
                          <a:latin typeface="Arial" panose="020B0604020202020204" pitchFamily="34" charset="0"/>
                          <a:ea typeface="+mn-ea"/>
                          <a:cs typeface="Arial" panose="020B0604020202020204" pitchFamily="34" charset="0"/>
                        </a:rPr>
                        <a:t>721</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32226"/>
                  </a:ext>
                </a:extLst>
              </a:tr>
              <a:tr h="61056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panose="020B0604020202020204" pitchFamily="34" charset="0"/>
                          <a:cs typeface="Arial" panose="020B0604020202020204" pitchFamily="34" charset="0"/>
                        </a:rPr>
                        <a:t>Moderate</a:t>
                      </a:r>
                      <a:br>
                        <a:rPr lang="en-US" sz="1600" b="0" i="0" u="none" strike="noStrike" dirty="0">
                          <a:solidFill>
                            <a:schemeClr val="tx1"/>
                          </a:solidFill>
                          <a:effectLst/>
                          <a:latin typeface="Arial" panose="020B0604020202020204" pitchFamily="34" charset="0"/>
                          <a:cs typeface="Arial" panose="020B0604020202020204" pitchFamily="34" charset="0"/>
                        </a:rPr>
                      </a:br>
                      <a:r>
                        <a:rPr lang="en-US" sz="1600" b="0" i="0" u="none" strike="noStrike" dirty="0">
                          <a:solidFill>
                            <a:schemeClr val="tx1"/>
                          </a:solidFill>
                          <a:effectLst/>
                          <a:latin typeface="Arial" panose="020B0604020202020204" pitchFamily="34" charset="0"/>
                          <a:cs typeface="Arial" panose="020B0604020202020204" pitchFamily="34" charset="0"/>
                        </a:rPr>
                        <a:t>80-120% AMI</a:t>
                      </a:r>
                    </a:p>
                  </a:txBody>
                  <a:tcPr marL="97729"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0" i="0" u="none" strike="noStrike" dirty="0">
                          <a:solidFill>
                            <a:schemeClr val="tx1"/>
                          </a:solidFill>
                          <a:effectLst/>
                          <a:latin typeface="Arial" panose="020B0604020202020204" pitchFamily="34" charset="0"/>
                          <a:cs typeface="Arial" panose="020B0604020202020204" pitchFamily="34" charset="0"/>
                        </a:rPr>
                        <a:t>223,957</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0" i="0" u="none" strike="noStrike" kern="1200" dirty="0">
                          <a:solidFill>
                            <a:schemeClr val="tx1"/>
                          </a:solidFill>
                          <a:effectLst/>
                          <a:latin typeface="Arial" panose="020B0604020202020204" pitchFamily="34" charset="0"/>
                          <a:ea typeface="+mn-ea"/>
                          <a:cs typeface="Arial" panose="020B0604020202020204" pitchFamily="34" charset="0"/>
                        </a:rPr>
                        <a:t>723</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62230"/>
                  </a:ext>
                </a:extLst>
              </a:tr>
              <a:tr h="66219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panose="020B0604020202020204" pitchFamily="34" charset="0"/>
                          <a:cs typeface="Arial" panose="020B0604020202020204" pitchFamily="34" charset="0"/>
                        </a:rPr>
                        <a:t>Above Moderate</a:t>
                      </a:r>
                      <a:br>
                        <a:rPr lang="en-US" sz="1600" b="0" i="0" u="none" strike="noStrike" dirty="0">
                          <a:solidFill>
                            <a:schemeClr val="tx1"/>
                          </a:solidFill>
                          <a:effectLst/>
                          <a:latin typeface="Arial" panose="020B0604020202020204" pitchFamily="34" charset="0"/>
                          <a:cs typeface="Arial" panose="020B0604020202020204" pitchFamily="34" charset="0"/>
                        </a:rPr>
                      </a:br>
                      <a:r>
                        <a:rPr lang="en-US" sz="1600" b="0" i="0" u="none" strike="noStrike" dirty="0">
                          <a:solidFill>
                            <a:schemeClr val="tx1"/>
                          </a:solidFill>
                          <a:effectLst/>
                          <a:latin typeface="Arial" panose="020B0604020202020204" pitchFamily="34" charset="0"/>
                          <a:cs typeface="Arial" panose="020B0604020202020204" pitchFamily="34" charset="0"/>
                        </a:rPr>
                        <a:t>&gt;120% AMI</a:t>
                      </a:r>
                    </a:p>
                  </a:txBody>
                  <a:tcPr marL="97729"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0" i="0" u="none" strike="noStrike" dirty="0">
                          <a:solidFill>
                            <a:schemeClr val="tx1"/>
                          </a:solidFill>
                          <a:effectLst/>
                          <a:latin typeface="Arial" panose="020B0604020202020204" pitchFamily="34" charset="0"/>
                          <a:cs typeface="Arial" panose="020B0604020202020204" pitchFamily="34" charset="0"/>
                        </a:rPr>
                        <a:t>559,267 </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0" i="0" u="none" strike="noStrike" kern="1200" dirty="0">
                          <a:solidFill>
                            <a:schemeClr val="tx1"/>
                          </a:solidFill>
                          <a:effectLst/>
                          <a:latin typeface="Arial" panose="020B0604020202020204" pitchFamily="34" charset="0"/>
                          <a:ea typeface="+mn-ea"/>
                          <a:cs typeface="Arial" panose="020B0604020202020204" pitchFamily="34" charset="0"/>
                        </a:rPr>
                        <a:t>1,537</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8279259"/>
                  </a:ext>
                </a:extLst>
              </a:tr>
              <a:tr h="46512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1" i="0" u="none" strike="noStrike" dirty="0">
                          <a:solidFill>
                            <a:schemeClr val="tx1"/>
                          </a:solidFill>
                          <a:effectLst/>
                          <a:latin typeface="Arial" panose="020B0604020202020204" pitchFamily="34" charset="0"/>
                          <a:cs typeface="Arial" panose="020B0604020202020204" pitchFamily="34" charset="0"/>
                        </a:rPr>
                        <a:t>Total</a:t>
                      </a:r>
                    </a:p>
                  </a:txBody>
                  <a:tcPr marL="97729"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1" i="0" u="none" strike="noStrike" dirty="0">
                          <a:solidFill>
                            <a:schemeClr val="tx1"/>
                          </a:solidFill>
                          <a:effectLst/>
                          <a:latin typeface="Arial" panose="020B0604020202020204" pitchFamily="34" charset="0"/>
                          <a:cs typeface="Arial" panose="020B0604020202020204" pitchFamily="34" charset="0"/>
                        </a:rPr>
                        <a:t>1,341,827</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600" b="1" i="0" u="none" strike="noStrike" kern="1200" dirty="0">
                          <a:solidFill>
                            <a:schemeClr val="tx1"/>
                          </a:solidFill>
                          <a:effectLst/>
                          <a:latin typeface="Arial" panose="020B0604020202020204" pitchFamily="34" charset="0"/>
                          <a:ea typeface="+mn-ea"/>
                          <a:cs typeface="Arial" panose="020B0604020202020204" pitchFamily="34" charset="0"/>
                        </a:rPr>
                        <a:t>4,210</a:t>
                      </a:r>
                    </a:p>
                  </a:txBody>
                  <a:tcPr marL="4654" marR="4654" marT="465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439201"/>
                  </a:ext>
                </a:extLst>
              </a:tr>
            </a:tbl>
          </a:graphicData>
        </a:graphic>
      </p:graphicFrame>
      <p:cxnSp>
        <p:nvCxnSpPr>
          <p:cNvPr id="11" name="Straight Connector 10">
            <a:extLst>
              <a:ext uri="{FF2B5EF4-FFF2-40B4-BE49-F238E27FC236}">
                <a16:creationId xmlns:a16="http://schemas.microsoft.com/office/drawing/2014/main" id="{11AE3E12-8B74-41E7-A0BA-1FE76DBF2169}"/>
              </a:ext>
            </a:extLst>
          </p:cNvPr>
          <p:cNvCxnSpPr>
            <a:cxnSpLocks/>
          </p:cNvCxnSpPr>
          <p:nvPr/>
        </p:nvCxnSpPr>
        <p:spPr>
          <a:xfrm>
            <a:off x="5671654" y="5360734"/>
            <a:ext cx="5973808" cy="0"/>
          </a:xfrm>
          <a:prstGeom prst="line">
            <a:avLst/>
          </a:prstGeom>
          <a:ln w="19050">
            <a:solidFill>
              <a:srgbClr val="EB6D3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E41E1C-F4C7-4867-B463-3F8A2DEC67C1}"/>
              </a:ext>
            </a:extLst>
          </p:cNvPr>
          <p:cNvCxnSpPr>
            <a:cxnSpLocks/>
          </p:cNvCxnSpPr>
          <p:nvPr/>
        </p:nvCxnSpPr>
        <p:spPr>
          <a:xfrm>
            <a:off x="5671654" y="5940272"/>
            <a:ext cx="5973808" cy="0"/>
          </a:xfrm>
          <a:prstGeom prst="line">
            <a:avLst/>
          </a:prstGeom>
          <a:ln w="19050">
            <a:solidFill>
              <a:srgbClr val="EB6D3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3E5D96-0764-443A-BC2B-E22363AD9DEF}"/>
              </a:ext>
            </a:extLst>
          </p:cNvPr>
          <p:cNvSpPr txBox="1"/>
          <p:nvPr/>
        </p:nvSpPr>
        <p:spPr>
          <a:xfrm>
            <a:off x="5671654" y="5434307"/>
            <a:ext cx="5973808" cy="400110"/>
          </a:xfrm>
          <a:prstGeom prst="rect">
            <a:avLst/>
          </a:prstGeom>
          <a:noFill/>
        </p:spPr>
        <p:txBody>
          <a:bodyPr wrap="square">
            <a:spAutoFit/>
          </a:bodyPr>
          <a:lstStyle/>
          <a:p>
            <a:pPr algn="ctr"/>
            <a:r>
              <a:rPr lang="en-US" sz="2000" i="1" dirty="0">
                <a:solidFill>
                  <a:srgbClr val="EB6D32"/>
                </a:solidFill>
                <a:effectLst/>
                <a:latin typeface="Arial" panose="020B0604020202020204" pitchFamily="34" charset="0"/>
                <a:cs typeface="Arial" panose="020B0604020202020204" pitchFamily="34" charset="0"/>
              </a:rPr>
              <a:t>Median income 4-person household: $</a:t>
            </a:r>
            <a:r>
              <a:rPr lang="en-US" sz="2000" i="1" dirty="0">
                <a:solidFill>
                  <a:srgbClr val="EB6D32"/>
                </a:solidFill>
                <a:latin typeface="Arial" panose="020B0604020202020204" pitchFamily="34" charset="0"/>
                <a:cs typeface="Arial" panose="020B0604020202020204" pitchFamily="34" charset="0"/>
              </a:rPr>
              <a:t>77</a:t>
            </a:r>
            <a:r>
              <a:rPr lang="en-US" sz="2000" i="1" dirty="0">
                <a:solidFill>
                  <a:srgbClr val="EB6D32"/>
                </a:solidFill>
                <a:effectLst/>
                <a:latin typeface="Arial" panose="020B0604020202020204" pitchFamily="34" charset="0"/>
                <a:cs typeface="Arial" panose="020B0604020202020204" pitchFamily="34" charset="0"/>
              </a:rPr>
              <a:t>,500</a:t>
            </a:r>
          </a:p>
        </p:txBody>
      </p:sp>
    </p:spTree>
    <p:extLst>
      <p:ext uri="{BB962C8B-B14F-4D97-AF65-F5344CB8AC3E}">
        <p14:creationId xmlns:p14="http://schemas.microsoft.com/office/powerpoint/2010/main" val="3094778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3807032" y="2257192"/>
            <a:ext cx="6625742" cy="1754326"/>
          </a:xfrm>
          <a:prstGeom prst="rect">
            <a:avLst/>
          </a:prstGeom>
          <a:noFill/>
        </p:spPr>
        <p:txBody>
          <a:bodyPr wrap="square" rtlCol="0">
            <a:spAutoFit/>
          </a:bodyPr>
          <a:lstStyle/>
          <a:p>
            <a:r>
              <a:rPr lang="en-US" sz="5400" b="1" dirty="0">
                <a:solidFill>
                  <a:srgbClr val="00638B"/>
                </a:solidFill>
                <a:latin typeface="Arial" panose="020B0604020202020204" pitchFamily="34" charset="0"/>
                <a:ea typeface="Arial" charset="0"/>
                <a:cs typeface="Arial" panose="020B0604020202020204" pitchFamily="34" charset="0"/>
              </a:rPr>
              <a:t>Revised Draft Housing Element</a:t>
            </a:r>
          </a:p>
        </p:txBody>
      </p:sp>
      <p:sp>
        <p:nvSpPr>
          <p:cNvPr id="4" name="TextBox 3">
            <a:extLst>
              <a:ext uri="{FF2B5EF4-FFF2-40B4-BE49-F238E27FC236}">
                <a16:creationId xmlns:a16="http://schemas.microsoft.com/office/drawing/2014/main" id="{4F694CA8-3CA3-B243-9B9F-35F2E86A03BD}"/>
              </a:ext>
            </a:extLst>
          </p:cNvPr>
          <p:cNvSpPr txBox="1"/>
          <p:nvPr/>
        </p:nvSpPr>
        <p:spPr>
          <a:xfrm>
            <a:off x="2286346" y="2413337"/>
            <a:ext cx="1119463" cy="1107996"/>
          </a:xfrm>
          <a:prstGeom prst="rect">
            <a:avLst/>
          </a:prstGeom>
          <a:solidFill>
            <a:srgbClr val="00638B"/>
          </a:solidFill>
        </p:spPr>
        <p:txBody>
          <a:bodyPr wrap="square" rtlCol="0">
            <a:sp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3</a:t>
            </a:r>
          </a:p>
        </p:txBody>
      </p:sp>
    </p:spTree>
    <p:extLst>
      <p:ext uri="{BB962C8B-B14F-4D97-AF65-F5344CB8AC3E}">
        <p14:creationId xmlns:p14="http://schemas.microsoft.com/office/powerpoint/2010/main" val="3418858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6700" y="353021"/>
            <a:ext cx="8898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38B"/>
                </a:solidFill>
                <a:effectLst/>
                <a:uLnTx/>
                <a:uFillTx/>
                <a:latin typeface="Arial" panose="020B0604020202020204" pitchFamily="34" charset="0"/>
                <a:ea typeface="Arial" charset="0"/>
                <a:cs typeface="Arial" panose="020B0604020202020204" pitchFamily="34" charset="0"/>
              </a:rPr>
              <a:t>Draft Housing Element &amp; Revisions</a:t>
            </a:r>
          </a:p>
        </p:txBody>
      </p:sp>
      <p:cxnSp>
        <p:nvCxnSpPr>
          <p:cNvPr id="6" name="Straight Connector 5"/>
          <p:cNvCxnSpPr>
            <a:cxnSpLocks/>
            <a:stCxn id="9" idx="3"/>
          </p:cNvCxnSpPr>
          <p:nvPr/>
        </p:nvCxnSpPr>
        <p:spPr>
          <a:xfrm>
            <a:off x="9165265" y="706964"/>
            <a:ext cx="2846626" cy="5"/>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20B7429-6AF5-47FD-8E25-9F3334D90462}"/>
              </a:ext>
            </a:extLst>
          </p:cNvPr>
          <p:cNvSpPr/>
          <p:nvPr/>
        </p:nvSpPr>
        <p:spPr>
          <a:xfrm>
            <a:off x="692010" y="1296658"/>
            <a:ext cx="7728984" cy="45089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Draft Housing Element released July 2021</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Revisions incorporated based on:</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Public comments</a:t>
            </a:r>
          </a:p>
          <a:p>
            <a:pPr marL="1257300"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Residents</a:t>
            </a:r>
          </a:p>
          <a:p>
            <a:pPr marL="1257300"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Planning Commission</a:t>
            </a:r>
          </a:p>
          <a:p>
            <a:pPr marL="1257300" marR="0" lvl="2" indent="-3429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City Council</a:t>
            </a:r>
          </a:p>
          <a:p>
            <a:pPr marL="800100" marR="0" lvl="1" indent="-3429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Affirmatively Furthering Fair Housing analysis</a:t>
            </a:r>
          </a:p>
          <a:p>
            <a:pPr marL="800100" marR="0" lvl="1" indent="-3429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HCD comments</a:t>
            </a:r>
          </a:p>
        </p:txBody>
      </p:sp>
      <p:pic>
        <p:nvPicPr>
          <p:cNvPr id="4" name="Picture 3" descr="Icon&#10;&#10;Description automatically generated">
            <a:extLst>
              <a:ext uri="{FF2B5EF4-FFF2-40B4-BE49-F238E27FC236}">
                <a16:creationId xmlns:a16="http://schemas.microsoft.com/office/drawing/2014/main" id="{A232CBFF-4F48-4C18-ADE8-C712C84A082F}"/>
              </a:ext>
            </a:extLst>
          </p:cNvPr>
          <p:cNvPicPr>
            <a:picLocks noChangeAspect="1"/>
          </p:cNvPicPr>
          <p:nvPr/>
        </p:nvPicPr>
        <p:blipFill>
          <a:blip r:embed="rId3"/>
          <a:stretch>
            <a:fillRect/>
          </a:stretch>
        </p:blipFill>
        <p:spPr>
          <a:xfrm>
            <a:off x="8229594" y="1595598"/>
            <a:ext cx="3443072" cy="3437343"/>
          </a:xfrm>
          <a:prstGeom prst="rect">
            <a:avLst/>
          </a:prstGeom>
        </p:spPr>
      </p:pic>
    </p:spTree>
    <p:extLst>
      <p:ext uri="{BB962C8B-B14F-4D97-AF65-F5344CB8AC3E}">
        <p14:creationId xmlns:p14="http://schemas.microsoft.com/office/powerpoint/2010/main" val="733564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700" y="353021"/>
            <a:ext cx="4805632"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Table of Contents</a:t>
            </a:r>
          </a:p>
        </p:txBody>
      </p:sp>
      <p:cxnSp>
        <p:nvCxnSpPr>
          <p:cNvPr id="6" name="Straight Connector 5"/>
          <p:cNvCxnSpPr>
            <a:cxnSpLocks/>
            <a:stCxn id="9" idx="3"/>
          </p:cNvCxnSpPr>
          <p:nvPr/>
        </p:nvCxnSpPr>
        <p:spPr>
          <a:xfrm>
            <a:off x="5072332" y="706964"/>
            <a:ext cx="6939559" cy="5"/>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ED7E45D-3090-4DF9-BC04-EC4C37BC13E6}"/>
              </a:ext>
            </a:extLst>
          </p:cNvPr>
          <p:cNvSpPr/>
          <p:nvPr/>
        </p:nvSpPr>
        <p:spPr>
          <a:xfrm>
            <a:off x="601452" y="1248288"/>
            <a:ext cx="6161657" cy="2031325"/>
          </a:xfrm>
          <a:prstGeom prst="rect">
            <a:avLst/>
          </a:prstGeom>
        </p:spPr>
        <p:txBody>
          <a:bodyPr wrap="square">
            <a:spAutoFit/>
          </a:bodyPr>
          <a:lstStyle/>
          <a:p>
            <a:pPr>
              <a:spcBef>
                <a:spcPts val="600"/>
              </a:spcBef>
              <a:spcAft>
                <a:spcPts val="600"/>
              </a:spcAft>
            </a:pPr>
            <a:r>
              <a:rPr lang="en-US" sz="2400" b="1" dirty="0">
                <a:solidFill>
                  <a:srgbClr val="00638B"/>
                </a:solidFill>
                <a:latin typeface="Arial" panose="020B0604020202020204" pitchFamily="34" charset="0"/>
                <a:ea typeface="Arial" charset="0"/>
                <a:cs typeface="Arial" panose="020B0604020202020204" pitchFamily="34" charset="0"/>
              </a:rPr>
              <a:t>Section I	</a:t>
            </a:r>
            <a:r>
              <a:rPr lang="en-US" sz="2400" dirty="0">
                <a:solidFill>
                  <a:srgbClr val="00638B"/>
                </a:solidFill>
                <a:latin typeface="Arial" panose="020B0604020202020204" pitchFamily="34" charset="0"/>
                <a:cs typeface="Arial" panose="020B0604020202020204" pitchFamily="34" charset="0"/>
              </a:rPr>
              <a:t>Introduction</a:t>
            </a:r>
          </a:p>
          <a:p>
            <a:pPr>
              <a:spcBef>
                <a:spcPts val="600"/>
              </a:spcBef>
              <a:spcAft>
                <a:spcPts val="600"/>
              </a:spcAft>
            </a:pPr>
            <a:r>
              <a:rPr lang="en-US" sz="2400" b="1" dirty="0">
                <a:solidFill>
                  <a:srgbClr val="00638B"/>
                </a:solidFill>
                <a:latin typeface="Arial" panose="020B0604020202020204" pitchFamily="34" charset="0"/>
                <a:ea typeface="Arial" charset="0"/>
                <a:cs typeface="Arial" panose="020B0604020202020204" pitchFamily="34" charset="0"/>
              </a:rPr>
              <a:t>Section II	</a:t>
            </a:r>
            <a:r>
              <a:rPr lang="en-US" sz="2400" dirty="0">
                <a:solidFill>
                  <a:srgbClr val="00638B"/>
                </a:solidFill>
                <a:latin typeface="Arial" panose="020B0604020202020204" pitchFamily="34" charset="0"/>
                <a:ea typeface="Arial" charset="0"/>
                <a:cs typeface="Arial" panose="020B0604020202020204" pitchFamily="34" charset="0"/>
              </a:rPr>
              <a:t>Projected Housing Need</a:t>
            </a:r>
          </a:p>
          <a:p>
            <a:pPr>
              <a:spcBef>
                <a:spcPts val="600"/>
              </a:spcBef>
              <a:spcAft>
                <a:spcPts val="600"/>
              </a:spcAft>
            </a:pPr>
            <a:r>
              <a:rPr lang="en-US" sz="2400" b="1" dirty="0">
                <a:solidFill>
                  <a:srgbClr val="00638B"/>
                </a:solidFill>
                <a:latin typeface="Arial" panose="020B0604020202020204" pitchFamily="34" charset="0"/>
                <a:ea typeface="Arial" charset="0"/>
                <a:cs typeface="Arial" panose="020B0604020202020204" pitchFamily="34" charset="0"/>
              </a:rPr>
              <a:t>Section III	</a:t>
            </a:r>
            <a:r>
              <a:rPr lang="en-US" sz="2400" dirty="0">
                <a:solidFill>
                  <a:srgbClr val="00638B"/>
                </a:solidFill>
                <a:latin typeface="Arial" panose="020B0604020202020204" pitchFamily="34" charset="0"/>
                <a:ea typeface="Arial" charset="0"/>
                <a:cs typeface="Arial" panose="020B0604020202020204" pitchFamily="34" charset="0"/>
              </a:rPr>
              <a:t>Housing Resources</a:t>
            </a:r>
          </a:p>
          <a:p>
            <a:pPr>
              <a:spcBef>
                <a:spcPts val="600"/>
              </a:spcBef>
              <a:spcAft>
                <a:spcPts val="600"/>
              </a:spcAft>
            </a:pPr>
            <a:r>
              <a:rPr lang="en-US" sz="2400" b="1" dirty="0">
                <a:solidFill>
                  <a:srgbClr val="00638B"/>
                </a:solidFill>
                <a:latin typeface="Arial" panose="020B0604020202020204" pitchFamily="34" charset="0"/>
                <a:ea typeface="Arial" charset="0"/>
                <a:cs typeface="Arial" panose="020B0604020202020204" pitchFamily="34" charset="0"/>
              </a:rPr>
              <a:t>Section IV	</a:t>
            </a:r>
            <a:r>
              <a:rPr lang="en-US" sz="2400" dirty="0">
                <a:solidFill>
                  <a:srgbClr val="00638B"/>
                </a:solidFill>
                <a:latin typeface="Arial" panose="020B0604020202020204" pitchFamily="34" charset="0"/>
                <a:ea typeface="Arial" charset="0"/>
                <a:cs typeface="Arial" panose="020B0604020202020204" pitchFamily="34" charset="0"/>
              </a:rPr>
              <a:t>Housing Plan</a:t>
            </a:r>
          </a:p>
        </p:txBody>
      </p:sp>
      <p:sp>
        <p:nvSpPr>
          <p:cNvPr id="13" name="Rectangle 12">
            <a:extLst>
              <a:ext uri="{FF2B5EF4-FFF2-40B4-BE49-F238E27FC236}">
                <a16:creationId xmlns:a16="http://schemas.microsoft.com/office/drawing/2014/main" id="{2464D385-B1E2-45F4-AC89-1F28BF01F2C0}"/>
              </a:ext>
            </a:extLst>
          </p:cNvPr>
          <p:cNvSpPr/>
          <p:nvPr/>
        </p:nvSpPr>
        <p:spPr>
          <a:xfrm>
            <a:off x="889900" y="3406443"/>
            <a:ext cx="7363763" cy="2708434"/>
          </a:xfrm>
          <a:prstGeom prst="rect">
            <a:avLst/>
          </a:prstGeom>
        </p:spPr>
        <p:txBody>
          <a:bodyPr wrap="square">
            <a:spAutoFit/>
          </a:bodyPr>
          <a:lstStyle/>
          <a:p>
            <a:pPr>
              <a:spcBef>
                <a:spcPts val="600"/>
              </a:spcBef>
              <a:spcAft>
                <a:spcPts val="600"/>
              </a:spcAft>
            </a:pPr>
            <a:r>
              <a:rPr lang="en-US" sz="2000" b="1" dirty="0">
                <a:solidFill>
                  <a:srgbClr val="00638B"/>
                </a:solidFill>
                <a:latin typeface="Arial" panose="020B0604020202020204" pitchFamily="34" charset="0"/>
                <a:ea typeface="Arial" charset="0"/>
                <a:cs typeface="Arial" panose="020B0604020202020204" pitchFamily="34" charset="0"/>
              </a:rPr>
              <a:t>Appendix A:	</a:t>
            </a:r>
            <a:r>
              <a:rPr lang="en-US" sz="2000" dirty="0">
                <a:solidFill>
                  <a:srgbClr val="00638B"/>
                </a:solidFill>
                <a:latin typeface="Arial" panose="020B0604020202020204" pitchFamily="34" charset="0"/>
                <a:ea typeface="Arial" charset="0"/>
                <a:cs typeface="Arial" panose="020B0604020202020204" pitchFamily="34" charset="0"/>
              </a:rPr>
              <a:t>Housing Needs Assessment</a:t>
            </a:r>
          </a:p>
          <a:p>
            <a:pPr>
              <a:spcBef>
                <a:spcPts val="600"/>
              </a:spcBef>
              <a:spcAft>
                <a:spcPts val="600"/>
              </a:spcAft>
            </a:pPr>
            <a:r>
              <a:rPr lang="en-US" sz="2000" b="1" dirty="0">
                <a:solidFill>
                  <a:srgbClr val="00638B"/>
                </a:solidFill>
                <a:latin typeface="Arial" panose="020B0604020202020204" pitchFamily="34" charset="0"/>
                <a:ea typeface="Arial" charset="0"/>
                <a:cs typeface="Arial" panose="020B0604020202020204" pitchFamily="34" charset="0"/>
              </a:rPr>
              <a:t>Appendix B:	</a:t>
            </a:r>
            <a:r>
              <a:rPr lang="en-US" sz="2000" dirty="0">
                <a:solidFill>
                  <a:srgbClr val="00638B"/>
                </a:solidFill>
                <a:latin typeface="Arial" panose="020B0604020202020204" pitchFamily="34" charset="0"/>
                <a:ea typeface="Arial" charset="0"/>
                <a:cs typeface="Arial" panose="020B0604020202020204" pitchFamily="34" charset="0"/>
              </a:rPr>
              <a:t>Sites Inventory and Methodology</a:t>
            </a:r>
          </a:p>
          <a:p>
            <a:pPr>
              <a:spcBef>
                <a:spcPts val="600"/>
              </a:spcBef>
              <a:spcAft>
                <a:spcPts val="600"/>
              </a:spcAft>
            </a:pPr>
            <a:r>
              <a:rPr lang="en-US" sz="2000" b="1" dirty="0">
                <a:solidFill>
                  <a:srgbClr val="00638B"/>
                </a:solidFill>
                <a:latin typeface="Arial" panose="020B0604020202020204" pitchFamily="34" charset="0"/>
                <a:ea typeface="Arial" charset="0"/>
                <a:cs typeface="Arial" panose="020B0604020202020204" pitchFamily="34" charset="0"/>
              </a:rPr>
              <a:t>Appendix C:	</a:t>
            </a:r>
            <a:r>
              <a:rPr lang="en-US" sz="2000" dirty="0">
                <a:solidFill>
                  <a:srgbClr val="00638B"/>
                </a:solidFill>
                <a:latin typeface="Arial" panose="020B0604020202020204" pitchFamily="34" charset="0"/>
                <a:ea typeface="Arial" charset="0"/>
                <a:cs typeface="Arial" panose="020B0604020202020204" pitchFamily="34" charset="0"/>
              </a:rPr>
              <a:t>Housing Constraints</a:t>
            </a:r>
          </a:p>
          <a:p>
            <a:pPr>
              <a:spcBef>
                <a:spcPts val="600"/>
              </a:spcBef>
              <a:spcAft>
                <a:spcPts val="600"/>
              </a:spcAft>
            </a:pPr>
            <a:r>
              <a:rPr lang="en-US" sz="2000" b="1" dirty="0">
                <a:solidFill>
                  <a:srgbClr val="00638B"/>
                </a:solidFill>
                <a:latin typeface="Arial" panose="020B0604020202020204" pitchFamily="34" charset="0"/>
                <a:ea typeface="Arial" charset="0"/>
                <a:cs typeface="Arial" panose="020B0604020202020204" pitchFamily="34" charset="0"/>
              </a:rPr>
              <a:t>Appendix D:	</a:t>
            </a:r>
            <a:r>
              <a:rPr lang="en-US" sz="2000" dirty="0">
                <a:solidFill>
                  <a:srgbClr val="00638B"/>
                </a:solidFill>
                <a:latin typeface="Arial" panose="020B0604020202020204" pitchFamily="34" charset="0"/>
                <a:ea typeface="Arial" charset="0"/>
                <a:cs typeface="Arial" panose="020B0604020202020204" pitchFamily="34" charset="0"/>
              </a:rPr>
              <a:t>Existing Programs Review</a:t>
            </a:r>
          </a:p>
          <a:p>
            <a:pPr>
              <a:spcBef>
                <a:spcPts val="600"/>
              </a:spcBef>
              <a:spcAft>
                <a:spcPts val="600"/>
              </a:spcAft>
            </a:pPr>
            <a:r>
              <a:rPr lang="en-US" sz="2000" b="1" dirty="0">
                <a:solidFill>
                  <a:srgbClr val="00638B"/>
                </a:solidFill>
                <a:latin typeface="Arial" panose="020B0604020202020204" pitchFamily="34" charset="0"/>
                <a:ea typeface="Arial" charset="0"/>
                <a:cs typeface="Arial" panose="020B0604020202020204" pitchFamily="34" charset="0"/>
              </a:rPr>
              <a:t>Appendix E:	</a:t>
            </a:r>
            <a:r>
              <a:rPr lang="en-US" sz="2000" dirty="0">
                <a:solidFill>
                  <a:srgbClr val="00638B"/>
                </a:solidFill>
                <a:latin typeface="Arial" panose="020B0604020202020204" pitchFamily="34" charset="0"/>
                <a:ea typeface="Arial" charset="0"/>
                <a:cs typeface="Arial" panose="020B0604020202020204" pitchFamily="34" charset="0"/>
              </a:rPr>
              <a:t>Public Participation Summaries</a:t>
            </a:r>
          </a:p>
          <a:p>
            <a:pPr>
              <a:spcBef>
                <a:spcPts val="600"/>
              </a:spcBef>
              <a:spcAft>
                <a:spcPts val="600"/>
              </a:spcAft>
            </a:pPr>
            <a:r>
              <a:rPr lang="en-US" sz="2000" b="1" dirty="0">
                <a:solidFill>
                  <a:srgbClr val="00638B"/>
                </a:solidFill>
                <a:latin typeface="Arial" panose="020B0604020202020204" pitchFamily="34" charset="0"/>
                <a:cs typeface="Arial" panose="020B0604020202020204" pitchFamily="34" charset="0"/>
              </a:rPr>
              <a:t>Appendix F:	</a:t>
            </a:r>
            <a:r>
              <a:rPr lang="en-US" sz="2000" dirty="0">
                <a:solidFill>
                  <a:srgbClr val="00638B"/>
                </a:solidFill>
                <a:latin typeface="Arial" panose="020B0604020202020204" pitchFamily="34" charset="0"/>
                <a:cs typeface="Arial" panose="020B0604020202020204" pitchFamily="34" charset="0"/>
              </a:rPr>
              <a:t>Affirmatively Furthering Fair Housing</a:t>
            </a:r>
            <a:endParaRPr lang="en-US" sz="2000" b="1" dirty="0"/>
          </a:p>
        </p:txBody>
      </p:sp>
      <p:sp>
        <p:nvSpPr>
          <p:cNvPr id="14" name="Rectangle 13">
            <a:extLst>
              <a:ext uri="{FF2B5EF4-FFF2-40B4-BE49-F238E27FC236}">
                <a16:creationId xmlns:a16="http://schemas.microsoft.com/office/drawing/2014/main" id="{DF76B5EF-3A43-4E6F-9D87-6CC45F4DC4D3}"/>
              </a:ext>
            </a:extLst>
          </p:cNvPr>
          <p:cNvSpPr/>
          <p:nvPr/>
        </p:nvSpPr>
        <p:spPr>
          <a:xfrm>
            <a:off x="8253663" y="1241387"/>
            <a:ext cx="3758228" cy="5016758"/>
          </a:xfrm>
          <a:prstGeom prst="rect">
            <a:avLst/>
          </a:prstGeom>
        </p:spPr>
        <p:txBody>
          <a:bodyPr wrap="square">
            <a:spAutoFit/>
          </a:bodyPr>
          <a:lstStyle/>
          <a:p>
            <a:pPr>
              <a:spcBef>
                <a:spcPts val="600"/>
              </a:spcBef>
              <a:spcAft>
                <a:spcPts val="600"/>
              </a:spcAft>
            </a:pPr>
            <a:r>
              <a:rPr lang="en-US" b="1" i="1" dirty="0">
                <a:latin typeface="Arial" panose="020B0604020202020204" pitchFamily="34" charset="0"/>
                <a:ea typeface="Arial" charset="0"/>
                <a:cs typeface="Arial" panose="020B0604020202020204" pitchFamily="34" charset="0"/>
              </a:rPr>
              <a:t>Goal A: 	</a:t>
            </a:r>
            <a:r>
              <a:rPr lang="en-US" i="1" dirty="0">
                <a:latin typeface="Arial" panose="020B0604020202020204" pitchFamily="34" charset="0"/>
                <a:ea typeface="Arial" charset="0"/>
                <a:cs typeface="Arial" panose="020B0604020202020204" pitchFamily="34" charset="0"/>
              </a:rPr>
              <a:t>Facilitate Housing to 	Accommodate RHNA</a:t>
            </a:r>
          </a:p>
          <a:p>
            <a:pPr>
              <a:spcBef>
                <a:spcPts val="600"/>
              </a:spcBef>
              <a:spcAft>
                <a:spcPts val="600"/>
              </a:spcAft>
            </a:pPr>
            <a:r>
              <a:rPr lang="en-US" b="1" i="1" dirty="0">
                <a:latin typeface="Arial" panose="020B0604020202020204" pitchFamily="34" charset="0"/>
                <a:ea typeface="Arial" charset="0"/>
                <a:cs typeface="Arial" panose="020B0604020202020204" pitchFamily="34" charset="0"/>
              </a:rPr>
              <a:t>Goal B: 	</a:t>
            </a:r>
            <a:r>
              <a:rPr lang="en-US" i="1" dirty="0">
                <a:latin typeface="Arial" panose="020B0604020202020204" pitchFamily="34" charset="0"/>
                <a:ea typeface="Arial" charset="0"/>
                <a:cs typeface="Arial" panose="020B0604020202020204" pitchFamily="34" charset="0"/>
              </a:rPr>
              <a:t>Promote Housing for 	Lower- and Moderate-	Income Households</a:t>
            </a:r>
          </a:p>
          <a:p>
            <a:pPr>
              <a:spcBef>
                <a:spcPts val="600"/>
              </a:spcBef>
              <a:spcAft>
                <a:spcPts val="600"/>
              </a:spcAft>
            </a:pPr>
            <a:r>
              <a:rPr lang="en-US" b="1" i="1" dirty="0">
                <a:latin typeface="Arial" panose="020B0604020202020204" pitchFamily="34" charset="0"/>
                <a:ea typeface="Arial" charset="0"/>
                <a:cs typeface="Arial" panose="020B0604020202020204" pitchFamily="34" charset="0"/>
              </a:rPr>
              <a:t>Goal C:	</a:t>
            </a:r>
            <a:r>
              <a:rPr lang="en-US" i="1" dirty="0">
                <a:latin typeface="Arial" panose="020B0604020202020204" pitchFamily="34" charset="0"/>
                <a:ea typeface="Arial" charset="0"/>
                <a:cs typeface="Arial" panose="020B0604020202020204" pitchFamily="34" charset="0"/>
              </a:rPr>
              <a:t>Remove Governmental 	Constraints to Housing</a:t>
            </a:r>
          </a:p>
          <a:p>
            <a:pPr>
              <a:spcBef>
                <a:spcPts val="600"/>
              </a:spcBef>
              <a:spcAft>
                <a:spcPts val="600"/>
              </a:spcAft>
            </a:pPr>
            <a:r>
              <a:rPr lang="en-US" b="1" i="1" dirty="0">
                <a:latin typeface="Arial" panose="020B0604020202020204" pitchFamily="34" charset="0"/>
                <a:ea typeface="Arial" charset="0"/>
                <a:cs typeface="Arial" panose="020B0604020202020204" pitchFamily="34" charset="0"/>
              </a:rPr>
              <a:t>Goal D:	</a:t>
            </a:r>
            <a:r>
              <a:rPr lang="en-US" i="1" dirty="0">
                <a:latin typeface="Arial" panose="020B0604020202020204" pitchFamily="34" charset="0"/>
                <a:ea typeface="Arial" charset="0"/>
                <a:cs typeface="Arial" panose="020B0604020202020204" pitchFamily="34" charset="0"/>
              </a:rPr>
              <a:t>Conserve and Improve 	Existing Affordable 	Housing Stock</a:t>
            </a:r>
          </a:p>
          <a:p>
            <a:pPr>
              <a:spcBef>
                <a:spcPts val="600"/>
              </a:spcBef>
              <a:spcAft>
                <a:spcPts val="600"/>
              </a:spcAft>
            </a:pPr>
            <a:r>
              <a:rPr lang="en-US" b="1" i="1" dirty="0">
                <a:latin typeface="Arial" panose="020B0604020202020204" pitchFamily="34" charset="0"/>
                <a:ea typeface="Arial" charset="0"/>
                <a:cs typeface="Arial" panose="020B0604020202020204" pitchFamily="34" charset="0"/>
              </a:rPr>
              <a:t>Goal E:	</a:t>
            </a:r>
            <a:r>
              <a:rPr lang="en-US" i="1" dirty="0">
                <a:latin typeface="Arial" panose="020B0604020202020204" pitchFamily="34" charset="0"/>
                <a:ea typeface="Arial" charset="0"/>
                <a:cs typeface="Arial" panose="020B0604020202020204" pitchFamily="34" charset="0"/>
              </a:rPr>
              <a:t>Promote Housing 	Opportunities For All 	Persons</a:t>
            </a:r>
          </a:p>
          <a:p>
            <a:pPr>
              <a:spcBef>
                <a:spcPts val="600"/>
              </a:spcBef>
              <a:spcAft>
                <a:spcPts val="600"/>
              </a:spcAft>
            </a:pPr>
            <a:r>
              <a:rPr lang="en-US" b="1" i="1" dirty="0">
                <a:latin typeface="Arial" panose="020B0604020202020204" pitchFamily="34" charset="0"/>
                <a:ea typeface="Arial" charset="0"/>
                <a:cs typeface="Arial" panose="020B0604020202020204" pitchFamily="34" charset="0"/>
              </a:rPr>
              <a:t>Goal F:	</a:t>
            </a:r>
            <a:r>
              <a:rPr lang="en-US" i="1" dirty="0">
                <a:latin typeface="Arial" panose="020B0604020202020204" pitchFamily="34" charset="0"/>
                <a:ea typeface="Arial" charset="0"/>
                <a:cs typeface="Arial" panose="020B0604020202020204" pitchFamily="34" charset="0"/>
              </a:rPr>
              <a:t>Encourage Energy 	Conservation</a:t>
            </a:r>
          </a:p>
        </p:txBody>
      </p:sp>
      <p:cxnSp>
        <p:nvCxnSpPr>
          <p:cNvPr id="15" name="Straight Arrow Connector 14">
            <a:extLst>
              <a:ext uri="{FF2B5EF4-FFF2-40B4-BE49-F238E27FC236}">
                <a16:creationId xmlns:a16="http://schemas.microsoft.com/office/drawing/2014/main" id="{353C3922-D989-4C94-BE96-B7DE0B32E02C}"/>
              </a:ext>
            </a:extLst>
          </p:cNvPr>
          <p:cNvCxnSpPr/>
          <p:nvPr/>
        </p:nvCxnSpPr>
        <p:spPr>
          <a:xfrm>
            <a:off x="4559966" y="3056019"/>
            <a:ext cx="2947737"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6" name="Left Bracket 15">
            <a:extLst>
              <a:ext uri="{FF2B5EF4-FFF2-40B4-BE49-F238E27FC236}">
                <a16:creationId xmlns:a16="http://schemas.microsoft.com/office/drawing/2014/main" id="{19B9BDFA-9FA6-40C9-959B-C995E1E026C1}"/>
              </a:ext>
            </a:extLst>
          </p:cNvPr>
          <p:cNvSpPr/>
          <p:nvPr/>
        </p:nvSpPr>
        <p:spPr>
          <a:xfrm>
            <a:off x="7724273" y="1241387"/>
            <a:ext cx="529390" cy="4909639"/>
          </a:xfrm>
          <a:prstGeom prst="leftBracket">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80073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700" y="353021"/>
            <a:ext cx="3977496"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Sites Inventory</a:t>
            </a:r>
          </a:p>
        </p:txBody>
      </p:sp>
      <p:cxnSp>
        <p:nvCxnSpPr>
          <p:cNvPr id="6" name="Straight Connector 5"/>
          <p:cNvCxnSpPr>
            <a:cxnSpLocks/>
            <a:stCxn id="9" idx="3"/>
          </p:cNvCxnSpPr>
          <p:nvPr/>
        </p:nvCxnSpPr>
        <p:spPr>
          <a:xfrm>
            <a:off x="4244196" y="706964"/>
            <a:ext cx="7767695" cy="4"/>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CCB7570-C835-27E4-F193-63B69235E2E9}"/>
              </a:ext>
            </a:extLst>
          </p:cNvPr>
          <p:cNvPicPr>
            <a:picLocks noChangeAspect="1"/>
          </p:cNvPicPr>
          <p:nvPr/>
        </p:nvPicPr>
        <p:blipFill>
          <a:blip r:embed="rId3"/>
          <a:stretch>
            <a:fillRect/>
          </a:stretch>
        </p:blipFill>
        <p:spPr>
          <a:xfrm>
            <a:off x="521631" y="1258199"/>
            <a:ext cx="11326538" cy="4996090"/>
          </a:xfrm>
          <a:prstGeom prst="rect">
            <a:avLst/>
          </a:prstGeom>
        </p:spPr>
      </p:pic>
    </p:spTree>
    <p:extLst>
      <p:ext uri="{BB962C8B-B14F-4D97-AF65-F5344CB8AC3E}">
        <p14:creationId xmlns:p14="http://schemas.microsoft.com/office/powerpoint/2010/main" val="3919484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700" y="353021"/>
            <a:ext cx="2620879" cy="1323439"/>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Sites Inventory</a:t>
            </a:r>
          </a:p>
        </p:txBody>
      </p:sp>
      <p:pic>
        <p:nvPicPr>
          <p:cNvPr id="3" name="Picture 2" descr="Diagram&#10;&#10;Description automatically generated">
            <a:extLst>
              <a:ext uri="{FF2B5EF4-FFF2-40B4-BE49-F238E27FC236}">
                <a16:creationId xmlns:a16="http://schemas.microsoft.com/office/drawing/2014/main" id="{42EF3409-6CBF-4533-ADCE-E73BB06A0B3D}"/>
              </a:ext>
            </a:extLst>
          </p:cNvPr>
          <p:cNvPicPr>
            <a:picLocks noChangeAspect="1"/>
          </p:cNvPicPr>
          <p:nvPr/>
        </p:nvPicPr>
        <p:blipFill>
          <a:blip r:embed="rId3"/>
          <a:stretch>
            <a:fillRect/>
          </a:stretch>
        </p:blipFill>
        <p:spPr>
          <a:xfrm>
            <a:off x="3590500" y="100358"/>
            <a:ext cx="8334800" cy="6440526"/>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8B11A76-DD9D-4FC5-9BDA-BEB3AC8A6F2B}"/>
              </a:ext>
            </a:extLst>
          </p:cNvPr>
          <p:cNvSpPr txBox="1"/>
          <p:nvPr/>
        </p:nvSpPr>
        <p:spPr>
          <a:xfrm>
            <a:off x="266700" y="5023755"/>
            <a:ext cx="2791285" cy="1077218"/>
          </a:xfrm>
          <a:prstGeom prst="rect">
            <a:avLst/>
          </a:prstGeom>
          <a:noFill/>
        </p:spPr>
        <p:txBody>
          <a:bodyPr wrap="square">
            <a:spAutoFit/>
          </a:bodyPr>
          <a:lstStyle/>
          <a:p>
            <a:r>
              <a:rPr lang="en-US" sz="1600" b="0" i="1" dirty="0">
                <a:solidFill>
                  <a:srgbClr val="222222"/>
                </a:solidFill>
                <a:effectLst/>
                <a:latin typeface="arial" panose="020B0604020202020204" pitchFamily="34" charset="0"/>
              </a:rPr>
              <a:t>Sites identified on the map are under no obligation to construct affordable housing. </a:t>
            </a:r>
            <a:endParaRPr lang="en-US" sz="1600" i="1" dirty="0"/>
          </a:p>
        </p:txBody>
      </p:sp>
    </p:spTree>
    <p:extLst>
      <p:ext uri="{BB962C8B-B14F-4D97-AF65-F5344CB8AC3E}">
        <p14:creationId xmlns:p14="http://schemas.microsoft.com/office/powerpoint/2010/main" val="1434843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700" y="353021"/>
            <a:ext cx="2620879" cy="3170099"/>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Sites Inventory – Sites for Rezoning</a:t>
            </a:r>
          </a:p>
        </p:txBody>
      </p:sp>
      <p:sp>
        <p:nvSpPr>
          <p:cNvPr id="8" name="TextBox 7">
            <a:extLst>
              <a:ext uri="{FF2B5EF4-FFF2-40B4-BE49-F238E27FC236}">
                <a16:creationId xmlns:a16="http://schemas.microsoft.com/office/drawing/2014/main" id="{08B11A76-DD9D-4FC5-9BDA-BEB3AC8A6F2B}"/>
              </a:ext>
            </a:extLst>
          </p:cNvPr>
          <p:cNvSpPr txBox="1"/>
          <p:nvPr/>
        </p:nvSpPr>
        <p:spPr>
          <a:xfrm>
            <a:off x="266700" y="5023755"/>
            <a:ext cx="2791285" cy="1077218"/>
          </a:xfrm>
          <a:prstGeom prst="rect">
            <a:avLst/>
          </a:prstGeom>
          <a:noFill/>
        </p:spPr>
        <p:txBody>
          <a:bodyPr wrap="square">
            <a:spAutoFit/>
          </a:bodyPr>
          <a:lstStyle/>
          <a:p>
            <a:r>
              <a:rPr lang="en-US" sz="1600" b="0" i="1" dirty="0">
                <a:solidFill>
                  <a:srgbClr val="222222"/>
                </a:solidFill>
                <a:effectLst/>
                <a:latin typeface="arial" panose="020B0604020202020204" pitchFamily="34" charset="0"/>
              </a:rPr>
              <a:t>Sites identified on the map are under no obligation to construct affordable housing. </a:t>
            </a:r>
            <a:endParaRPr lang="en-US" sz="1600" i="1" dirty="0"/>
          </a:p>
        </p:txBody>
      </p:sp>
      <p:pic>
        <p:nvPicPr>
          <p:cNvPr id="6" name="Picture 5">
            <a:extLst>
              <a:ext uri="{FF2B5EF4-FFF2-40B4-BE49-F238E27FC236}">
                <a16:creationId xmlns:a16="http://schemas.microsoft.com/office/drawing/2014/main" id="{6BD9D975-BBB1-1C97-44C4-1EF5FCBD51F3}"/>
              </a:ext>
            </a:extLst>
          </p:cNvPr>
          <p:cNvPicPr>
            <a:picLocks noChangeAspect="1"/>
          </p:cNvPicPr>
          <p:nvPr/>
        </p:nvPicPr>
        <p:blipFill>
          <a:blip r:embed="rId3"/>
          <a:stretch>
            <a:fillRect/>
          </a:stretch>
        </p:blipFill>
        <p:spPr>
          <a:xfrm>
            <a:off x="2887579" y="593451"/>
            <a:ext cx="9169402" cy="5911528"/>
          </a:xfrm>
          <a:prstGeom prst="rect">
            <a:avLst/>
          </a:prstGeom>
        </p:spPr>
      </p:pic>
    </p:spTree>
    <p:extLst>
      <p:ext uri="{BB962C8B-B14F-4D97-AF65-F5344CB8AC3E}">
        <p14:creationId xmlns:p14="http://schemas.microsoft.com/office/powerpoint/2010/main" val="1417202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699" y="353021"/>
            <a:ext cx="5336659"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Presentation Outline</a:t>
            </a:r>
          </a:p>
        </p:txBody>
      </p:sp>
      <p:sp>
        <p:nvSpPr>
          <p:cNvPr id="12" name="Rectangle 11"/>
          <p:cNvSpPr/>
          <p:nvPr/>
        </p:nvSpPr>
        <p:spPr>
          <a:xfrm>
            <a:off x="366452" y="1524000"/>
            <a:ext cx="10594316" cy="3170099"/>
          </a:xfrm>
          <a:prstGeom prst="rect">
            <a:avLst/>
          </a:prstGeom>
        </p:spPr>
        <p:txBody>
          <a:bodyPr wrap="square">
            <a:spAutoFit/>
          </a:bodyPr>
          <a:lstStyle/>
          <a:p>
            <a:pPr>
              <a:spcAft>
                <a:spcPts val="1200"/>
              </a:spcAft>
            </a:pPr>
            <a:r>
              <a:rPr lang="en-US" sz="3200" b="1" dirty="0">
                <a:solidFill>
                  <a:srgbClr val="00638B"/>
                </a:solidFill>
                <a:latin typeface="Arial" panose="020B0604020202020204" pitchFamily="34" charset="0"/>
                <a:ea typeface="Arial" charset="0"/>
                <a:cs typeface="Arial" panose="020B0604020202020204" pitchFamily="34" charset="0"/>
              </a:rPr>
              <a:t>1 </a:t>
            </a:r>
            <a:r>
              <a:rPr lang="en-US" sz="3200" dirty="0">
                <a:latin typeface="Arial" panose="020B0604020202020204" pitchFamily="34" charset="0"/>
                <a:ea typeface="Arial" charset="0"/>
                <a:cs typeface="Arial" panose="020B0604020202020204" pitchFamily="34" charset="0"/>
              </a:rPr>
              <a:t>Housing Element Overview</a:t>
            </a:r>
          </a:p>
          <a:p>
            <a:pPr>
              <a:spcAft>
                <a:spcPts val="1200"/>
              </a:spcAft>
            </a:pPr>
            <a:r>
              <a:rPr lang="en-US" sz="3200" b="1" dirty="0">
                <a:solidFill>
                  <a:srgbClr val="00638B"/>
                </a:solidFill>
                <a:latin typeface="Arial" panose="020B0604020202020204" pitchFamily="34" charset="0"/>
                <a:ea typeface="Arial" charset="0"/>
                <a:cs typeface="Arial" panose="020B0604020202020204" pitchFamily="34" charset="0"/>
              </a:rPr>
              <a:t>2 </a:t>
            </a:r>
            <a:r>
              <a:rPr lang="en-US" sz="3200" dirty="0">
                <a:latin typeface="Arial" panose="020B0604020202020204" pitchFamily="34" charset="0"/>
                <a:ea typeface="Arial" charset="0"/>
                <a:cs typeface="Arial" panose="020B0604020202020204" pitchFamily="34" charset="0"/>
              </a:rPr>
              <a:t>Housing Needs and Conditions in Beaumont</a:t>
            </a:r>
          </a:p>
          <a:p>
            <a:pPr>
              <a:spcAft>
                <a:spcPts val="1200"/>
              </a:spcAft>
            </a:pPr>
            <a:r>
              <a:rPr lang="en-US" sz="3200" b="1" dirty="0">
                <a:solidFill>
                  <a:srgbClr val="00638B"/>
                </a:solidFill>
                <a:latin typeface="Arial" panose="020B0604020202020204" pitchFamily="34" charset="0"/>
                <a:ea typeface="Arial" charset="0"/>
                <a:cs typeface="Arial" panose="020B0604020202020204" pitchFamily="34" charset="0"/>
              </a:rPr>
              <a:t>3 </a:t>
            </a:r>
            <a:r>
              <a:rPr lang="en-US" sz="3200" dirty="0">
                <a:latin typeface="Arial" panose="020B0604020202020204" pitchFamily="34" charset="0"/>
                <a:cs typeface="Arial" panose="020B0604020202020204" pitchFamily="34" charset="0"/>
              </a:rPr>
              <a:t>Revised</a:t>
            </a:r>
            <a:r>
              <a:rPr lang="en-US" sz="3200" b="1" dirty="0">
                <a:solidFill>
                  <a:srgbClr val="00638B"/>
                </a:solidFill>
                <a:latin typeface="Arial" panose="020B0604020202020204" pitchFamily="34" charset="0"/>
                <a:ea typeface="Arial" charset="0"/>
                <a:cs typeface="Arial" panose="020B0604020202020204" pitchFamily="34" charset="0"/>
              </a:rPr>
              <a:t> </a:t>
            </a:r>
            <a:r>
              <a:rPr lang="en-US" sz="3200" dirty="0">
                <a:latin typeface="Arial" panose="020B0604020202020204" pitchFamily="34" charset="0"/>
                <a:ea typeface="Arial" charset="0"/>
                <a:cs typeface="Arial" panose="020B0604020202020204" pitchFamily="34" charset="0"/>
              </a:rPr>
              <a:t>Draft Housing Element </a:t>
            </a:r>
          </a:p>
          <a:p>
            <a:pPr>
              <a:spcAft>
                <a:spcPts val="1200"/>
              </a:spcAft>
            </a:pPr>
            <a:r>
              <a:rPr lang="en-US" sz="3200" b="1" dirty="0">
                <a:solidFill>
                  <a:srgbClr val="00638B"/>
                </a:solidFill>
                <a:latin typeface="Arial" panose="020B0604020202020204" pitchFamily="34" charset="0"/>
                <a:ea typeface="Arial" charset="0"/>
                <a:cs typeface="Arial" panose="020B0604020202020204" pitchFamily="34" charset="0"/>
              </a:rPr>
              <a:t>4 </a:t>
            </a:r>
            <a:r>
              <a:rPr lang="en-US" sz="3200" dirty="0">
                <a:latin typeface="Arial" panose="020B0604020202020204" pitchFamily="34" charset="0"/>
                <a:cs typeface="Arial" panose="020B0604020202020204" pitchFamily="34" charset="0"/>
              </a:rPr>
              <a:t>Additional Actions </a:t>
            </a:r>
          </a:p>
          <a:p>
            <a:pPr>
              <a:spcAft>
                <a:spcPts val="1200"/>
              </a:spcAft>
            </a:pPr>
            <a:r>
              <a:rPr lang="en-US" sz="3200" b="1" dirty="0">
                <a:solidFill>
                  <a:srgbClr val="00638B"/>
                </a:solidFill>
                <a:latin typeface="Arial" panose="020B0604020202020204" pitchFamily="34" charset="0"/>
                <a:ea typeface="Arial" charset="0"/>
                <a:cs typeface="Arial" panose="020B0604020202020204" pitchFamily="34" charset="0"/>
              </a:rPr>
              <a:t>5 </a:t>
            </a:r>
            <a:r>
              <a:rPr lang="en-US" sz="3200" dirty="0">
                <a:latin typeface="Arial" panose="020B0604020202020204" pitchFamily="34" charset="0"/>
                <a:ea typeface="Arial" charset="0"/>
                <a:cs typeface="Arial" panose="020B0604020202020204" pitchFamily="34" charset="0"/>
              </a:rPr>
              <a:t>Recommendation and Next Steps</a:t>
            </a:r>
          </a:p>
        </p:txBody>
      </p:sp>
      <p:cxnSp>
        <p:nvCxnSpPr>
          <p:cNvPr id="6" name="Straight Connector 5"/>
          <p:cNvCxnSpPr>
            <a:cxnSpLocks/>
            <a:stCxn id="9" idx="3"/>
          </p:cNvCxnSpPr>
          <p:nvPr/>
        </p:nvCxnSpPr>
        <p:spPr>
          <a:xfrm>
            <a:off x="5603358" y="706964"/>
            <a:ext cx="6408533" cy="0"/>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146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700" y="353021"/>
            <a:ext cx="3977496"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Key Programs</a:t>
            </a:r>
          </a:p>
        </p:txBody>
      </p:sp>
      <p:cxnSp>
        <p:nvCxnSpPr>
          <p:cNvPr id="6" name="Straight Connector 5"/>
          <p:cNvCxnSpPr>
            <a:cxnSpLocks/>
            <a:stCxn id="9" idx="3"/>
          </p:cNvCxnSpPr>
          <p:nvPr/>
        </p:nvCxnSpPr>
        <p:spPr>
          <a:xfrm>
            <a:off x="4244196" y="706964"/>
            <a:ext cx="7767695" cy="4"/>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FA6404C0-9751-4ED0-ABF6-CD7249AF20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3469" y="2380634"/>
            <a:ext cx="3186044" cy="2771004"/>
          </a:xfrm>
          <a:prstGeom prst="rect">
            <a:avLst/>
          </a:prstGeom>
        </p:spPr>
      </p:pic>
      <p:sp>
        <p:nvSpPr>
          <p:cNvPr id="7" name="TextBox 6">
            <a:extLst>
              <a:ext uri="{FF2B5EF4-FFF2-40B4-BE49-F238E27FC236}">
                <a16:creationId xmlns:a16="http://schemas.microsoft.com/office/drawing/2014/main" id="{B6FACB3B-4E7B-462B-80B5-8FF50757BC0B}"/>
              </a:ext>
            </a:extLst>
          </p:cNvPr>
          <p:cNvSpPr txBox="1"/>
          <p:nvPr/>
        </p:nvSpPr>
        <p:spPr>
          <a:xfrm>
            <a:off x="266701" y="1171077"/>
            <a:ext cx="7664726" cy="3908762"/>
          </a:xfrm>
          <a:prstGeom prst="rect">
            <a:avLst/>
          </a:prstGeom>
          <a:noFill/>
        </p:spPr>
        <p:txBody>
          <a:bodyPr wrap="square">
            <a:spAutoFit/>
          </a:bodyPr>
          <a:lstStyle/>
          <a:p>
            <a:pPr>
              <a:lnSpc>
                <a:spcPct val="150000"/>
              </a:lnSpc>
            </a:pPr>
            <a:r>
              <a:rPr lang="en-US" sz="1800" b="1" i="0" u="none" strike="noStrike" baseline="0" dirty="0">
                <a:solidFill>
                  <a:srgbClr val="000000"/>
                </a:solidFill>
                <a:latin typeface="Arial" panose="020B0604020202020204" pitchFamily="34" charset="0"/>
              </a:rPr>
              <a:t>RHNA Housing Sites Implementation; Rezone Program (Program #1)</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To accommodate lower-income RHNA shortfall, the City will identify and rezone a minimum of 2.5 acres of vacant land to a min</a:t>
            </a:r>
            <a:r>
              <a:rPr lang="en-US" dirty="0">
                <a:solidFill>
                  <a:srgbClr val="000000"/>
                </a:solidFill>
                <a:latin typeface="Arial" panose="020B0604020202020204" pitchFamily="34" charset="0"/>
              </a:rPr>
              <a:t>imum </a:t>
            </a:r>
            <a:r>
              <a:rPr lang="en-US" sz="1800" b="0" i="0" u="none" strike="noStrike" baseline="0" dirty="0">
                <a:solidFill>
                  <a:srgbClr val="000000"/>
                </a:solidFill>
                <a:latin typeface="Arial" panose="020B0604020202020204" pitchFamily="34" charset="0"/>
              </a:rPr>
              <a:t>of 20 and max</a:t>
            </a:r>
            <a:r>
              <a:rPr lang="en-US" dirty="0">
                <a:solidFill>
                  <a:srgbClr val="000000"/>
                </a:solidFill>
                <a:latin typeface="Arial" panose="020B0604020202020204" pitchFamily="34" charset="0"/>
              </a:rPr>
              <a:t>imum of </a:t>
            </a:r>
            <a:r>
              <a:rPr lang="en-US" sz="1800" b="0" i="0" u="none" strike="noStrike" baseline="0" dirty="0">
                <a:solidFill>
                  <a:srgbClr val="000000"/>
                </a:solidFill>
                <a:latin typeface="Arial" panose="020B0604020202020204" pitchFamily="34" charset="0"/>
              </a:rPr>
              <a:t>30 units per acre. Rezoned sites shall allow 100% residential use and require residential to occupy at least 50% of the floor area in a mixed-use project.  </a:t>
            </a:r>
          </a:p>
          <a:p>
            <a:endParaRPr lang="en-US" dirty="0">
              <a:solidFill>
                <a:srgbClr val="000000"/>
              </a:solidFill>
              <a:latin typeface="Arial" panose="020B0604020202020204" pitchFamily="34" charset="0"/>
            </a:endParaRPr>
          </a:p>
          <a:p>
            <a:pPr>
              <a:spcAft>
                <a:spcPts val="600"/>
              </a:spcAft>
            </a:pPr>
            <a:r>
              <a:rPr lang="en-US" b="1" dirty="0">
                <a:solidFill>
                  <a:srgbClr val="000000"/>
                </a:solidFill>
                <a:latin typeface="Arial" panose="020B0604020202020204" pitchFamily="34" charset="0"/>
              </a:rPr>
              <a:t>Minimum Densities (Program #5)</a:t>
            </a:r>
          </a:p>
          <a:p>
            <a:r>
              <a:rPr lang="en-US" sz="1800" b="0" i="0" u="none" strike="noStrike" baseline="0" dirty="0">
                <a:solidFill>
                  <a:srgbClr val="000000"/>
                </a:solidFill>
                <a:latin typeface="Arial" panose="020B0604020202020204" pitchFamily="34" charset="0"/>
              </a:rPr>
              <a:t>The City will establish minimum densities on housing sites in the sites inventory where minimum densities do not currently apply, ensuring sites are developed at densities to meet realistic unit estimates.</a:t>
            </a:r>
          </a:p>
          <a:p>
            <a:endParaRPr lang="en-US"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4231570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700" y="353021"/>
            <a:ext cx="3977496"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Key Programs</a:t>
            </a:r>
          </a:p>
        </p:txBody>
      </p:sp>
      <p:cxnSp>
        <p:nvCxnSpPr>
          <p:cNvPr id="6" name="Straight Connector 5"/>
          <p:cNvCxnSpPr>
            <a:cxnSpLocks/>
            <a:stCxn id="9" idx="3"/>
          </p:cNvCxnSpPr>
          <p:nvPr/>
        </p:nvCxnSpPr>
        <p:spPr>
          <a:xfrm>
            <a:off x="4244196" y="706964"/>
            <a:ext cx="7767695" cy="4"/>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EC51287-BF61-453C-B7F2-DB3CCC6AC773}"/>
              </a:ext>
            </a:extLst>
          </p:cNvPr>
          <p:cNvSpPr txBox="1"/>
          <p:nvPr/>
        </p:nvSpPr>
        <p:spPr>
          <a:xfrm>
            <a:off x="266701" y="1226162"/>
            <a:ext cx="6819899" cy="3924151"/>
          </a:xfrm>
          <a:prstGeom prst="rect">
            <a:avLst/>
          </a:prstGeom>
          <a:noFill/>
        </p:spPr>
        <p:txBody>
          <a:bodyPr wrap="square">
            <a:spAutoFit/>
          </a:bodyPr>
          <a:lstStyle/>
          <a:p>
            <a:pPr>
              <a:spcAft>
                <a:spcPts val="600"/>
              </a:spcAft>
            </a:pPr>
            <a:r>
              <a:rPr lang="en-US" sz="1800" b="1" i="0" u="none" strike="noStrike" baseline="0" dirty="0">
                <a:solidFill>
                  <a:srgbClr val="000000"/>
                </a:solidFill>
                <a:latin typeface="Arial" panose="020B0604020202020204" pitchFamily="34" charset="0"/>
              </a:rPr>
              <a:t>Accessory Dwelling Units (ADUs) (</a:t>
            </a:r>
            <a:r>
              <a:rPr lang="en-US" b="1" dirty="0">
                <a:solidFill>
                  <a:srgbClr val="000000"/>
                </a:solidFill>
                <a:latin typeface="Arial" panose="020B0604020202020204" pitchFamily="34" charset="0"/>
              </a:rPr>
              <a:t>Program #4)</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City will adopt an ADU ordinance consistent with current </a:t>
            </a:r>
            <a:r>
              <a:rPr lang="en-US" dirty="0">
                <a:solidFill>
                  <a:srgbClr val="000000"/>
                </a:solidFill>
                <a:latin typeface="Arial" panose="020B0604020202020204" pitchFamily="34" charset="0"/>
              </a:rPr>
              <a:t>s</a:t>
            </a:r>
            <a:r>
              <a:rPr lang="en-US" sz="1800" b="0" i="0" u="none" strike="noStrike" baseline="0" dirty="0">
                <a:solidFill>
                  <a:srgbClr val="000000"/>
                </a:solidFill>
                <a:latin typeface="Arial" panose="020B0604020202020204" pitchFamily="34" charset="0"/>
              </a:rPr>
              <a:t>tate laws and </a:t>
            </a:r>
            <a:r>
              <a:rPr lang="en-US" dirty="0">
                <a:solidFill>
                  <a:srgbClr val="000000"/>
                </a:solidFill>
                <a:latin typeface="Arial" panose="020B0604020202020204" pitchFamily="34" charset="0"/>
              </a:rPr>
              <a:t>prepare </a:t>
            </a:r>
            <a:r>
              <a:rPr lang="en-US" sz="1800" b="0" i="0" u="none" strike="noStrike" baseline="0" dirty="0">
                <a:solidFill>
                  <a:srgbClr val="000000"/>
                </a:solidFill>
                <a:latin typeface="Arial" panose="020B0604020202020204" pitchFamily="34" charset="0"/>
              </a:rPr>
              <a:t>ADU standard plans to streamline the permitting and production of ADUs. </a:t>
            </a:r>
          </a:p>
          <a:p>
            <a:endParaRPr lang="en-US" sz="1800" b="1" i="0" u="none" strike="noStrike" baseline="0" dirty="0">
              <a:solidFill>
                <a:srgbClr val="000000"/>
              </a:solidFill>
              <a:latin typeface="Arial" panose="020B0604020202020204" pitchFamily="34" charset="0"/>
            </a:endParaRPr>
          </a:p>
          <a:p>
            <a:pPr>
              <a:spcAft>
                <a:spcPts val="600"/>
              </a:spcAft>
            </a:pPr>
            <a:r>
              <a:rPr lang="en-US" sz="1800" b="1" i="0" u="none" strike="noStrike" baseline="0" dirty="0">
                <a:solidFill>
                  <a:srgbClr val="000000"/>
                </a:solidFill>
                <a:latin typeface="Arial" panose="020B0604020202020204" pitchFamily="34" charset="0"/>
              </a:rPr>
              <a:t>Affordable Housing Density Bonus Program (Program #12)</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City will update its Zoning Code to be consistent with state law. </a:t>
            </a:r>
          </a:p>
          <a:p>
            <a:endParaRPr lang="en-US" sz="1800" b="0" i="0" u="none" strike="noStrike" baseline="0" dirty="0">
              <a:solidFill>
                <a:srgbClr val="000000"/>
              </a:solidFill>
              <a:latin typeface="Arial" panose="020B0604020202020204" pitchFamily="34" charset="0"/>
            </a:endParaRPr>
          </a:p>
          <a:p>
            <a:pPr>
              <a:spcAft>
                <a:spcPts val="600"/>
              </a:spcAft>
            </a:pPr>
            <a:r>
              <a:rPr lang="en-US" b="1" dirty="0">
                <a:solidFill>
                  <a:srgbClr val="000000"/>
                </a:solidFill>
                <a:latin typeface="Arial" panose="020B0604020202020204" pitchFamily="34" charset="0"/>
              </a:rPr>
              <a:t>Enhanced </a:t>
            </a:r>
            <a:r>
              <a:rPr lang="en-US" sz="1800" b="1" i="0" u="none" strike="noStrike" baseline="0" dirty="0">
                <a:solidFill>
                  <a:srgbClr val="000000"/>
                </a:solidFill>
                <a:latin typeface="Arial" panose="020B0604020202020204" pitchFamily="34" charset="0"/>
              </a:rPr>
              <a:t>Density Bonus Program (Program #13)</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City will evaluate increasing density bonus provisions for projects that include affordable housing above that required by state law (e.g., more than the 50% density bonus). </a:t>
            </a:r>
          </a:p>
        </p:txBody>
      </p:sp>
      <p:pic>
        <p:nvPicPr>
          <p:cNvPr id="3" name="Picture 2" descr="A picture containing grass, outdoor, tree, building&#10;&#10;Description automatically generated">
            <a:extLst>
              <a:ext uri="{FF2B5EF4-FFF2-40B4-BE49-F238E27FC236}">
                <a16:creationId xmlns:a16="http://schemas.microsoft.com/office/drawing/2014/main" id="{F2C80BC5-BBC0-40A7-B005-B705F7F5058C}"/>
              </a:ext>
            </a:extLst>
          </p:cNvPr>
          <p:cNvPicPr>
            <a:picLocks noChangeAspect="1"/>
          </p:cNvPicPr>
          <p:nvPr/>
        </p:nvPicPr>
        <p:blipFill>
          <a:blip r:embed="rId3"/>
          <a:stretch>
            <a:fillRect/>
          </a:stretch>
        </p:blipFill>
        <p:spPr>
          <a:xfrm>
            <a:off x="7182007" y="1516980"/>
            <a:ext cx="4743291" cy="2478065"/>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3164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700" y="353021"/>
            <a:ext cx="3977496"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Key Programs</a:t>
            </a:r>
          </a:p>
        </p:txBody>
      </p:sp>
      <p:cxnSp>
        <p:nvCxnSpPr>
          <p:cNvPr id="6" name="Straight Connector 5"/>
          <p:cNvCxnSpPr>
            <a:cxnSpLocks/>
            <a:stCxn id="9" idx="3"/>
          </p:cNvCxnSpPr>
          <p:nvPr/>
        </p:nvCxnSpPr>
        <p:spPr>
          <a:xfrm>
            <a:off x="4244196" y="706964"/>
            <a:ext cx="7767695" cy="4"/>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2B24B3-C85F-4C0C-A872-0816053F702E}"/>
              </a:ext>
            </a:extLst>
          </p:cNvPr>
          <p:cNvSpPr txBox="1"/>
          <p:nvPr/>
        </p:nvSpPr>
        <p:spPr>
          <a:xfrm>
            <a:off x="266701" y="1226162"/>
            <a:ext cx="6580414" cy="3016210"/>
          </a:xfrm>
          <a:prstGeom prst="rect">
            <a:avLst/>
          </a:prstGeom>
          <a:noFill/>
        </p:spPr>
        <p:txBody>
          <a:bodyPr wrap="square">
            <a:spAutoFit/>
          </a:bodyPr>
          <a:lstStyle/>
          <a:p>
            <a:pPr>
              <a:spcAft>
                <a:spcPts val="600"/>
              </a:spcAft>
            </a:pPr>
            <a:r>
              <a:rPr lang="en-US" sz="1800" b="1" i="0" u="none" strike="noStrike" baseline="0" dirty="0">
                <a:solidFill>
                  <a:srgbClr val="000000"/>
                </a:solidFill>
                <a:latin typeface="Arial" panose="020B0604020202020204" pitchFamily="34" charset="0"/>
              </a:rPr>
              <a:t>Mixed-Use Parking Incentives  (Program #18)</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City will analyze parking requirements in mixed use zones (e.g., downtown, urban village, and transit-oriented development areas, etc.) to determine if reductions in required parking rates and/or strategies that allow for parking reductions should be considered and included in the Zoning Code. </a:t>
            </a:r>
          </a:p>
          <a:p>
            <a:pPr algn="l"/>
            <a:endParaRPr lang="en-US" sz="1800" b="0" i="0" u="none" strike="noStrike" baseline="0" dirty="0">
              <a:solidFill>
                <a:srgbClr val="000000"/>
              </a:solidFill>
              <a:latin typeface="Arial" panose="020B0604020202020204" pitchFamily="34" charset="0"/>
            </a:endParaRPr>
          </a:p>
          <a:p>
            <a:pPr>
              <a:spcAft>
                <a:spcPts val="600"/>
              </a:spcAft>
            </a:pPr>
            <a:r>
              <a:rPr lang="en-US" sz="1800" b="1" i="0" u="none" strike="noStrike" baseline="0" dirty="0">
                <a:solidFill>
                  <a:srgbClr val="000000"/>
                </a:solidFill>
                <a:latin typeface="Arial" panose="020B0604020202020204" pitchFamily="34" charset="0"/>
              </a:rPr>
              <a:t>Objective Design Standards (Program #19)</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City will adopt objective design standards for residential and mixed-use projects. </a:t>
            </a:r>
            <a:endParaRPr lang="en-US" dirty="0">
              <a:solidFill>
                <a:srgbClr val="000000"/>
              </a:solidFill>
              <a:latin typeface="Arial" panose="020B0604020202020204" pitchFamily="34" charset="0"/>
            </a:endParaRPr>
          </a:p>
        </p:txBody>
      </p:sp>
      <p:pic>
        <p:nvPicPr>
          <p:cNvPr id="3" name="Picture 2" descr="Text&#10;&#10;Description automatically generated with medium confidence">
            <a:extLst>
              <a:ext uri="{FF2B5EF4-FFF2-40B4-BE49-F238E27FC236}">
                <a16:creationId xmlns:a16="http://schemas.microsoft.com/office/drawing/2014/main" id="{12600029-F82D-43A1-8DF8-5E399167123B}"/>
              </a:ext>
            </a:extLst>
          </p:cNvPr>
          <p:cNvPicPr>
            <a:picLocks noChangeAspect="1"/>
          </p:cNvPicPr>
          <p:nvPr/>
        </p:nvPicPr>
        <p:blipFill>
          <a:blip r:embed="rId3"/>
          <a:stretch>
            <a:fillRect/>
          </a:stretch>
        </p:blipFill>
        <p:spPr>
          <a:xfrm>
            <a:off x="7184571" y="1414854"/>
            <a:ext cx="4604657" cy="2589589"/>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8231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700" y="353021"/>
            <a:ext cx="3977496"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Key Programs</a:t>
            </a:r>
          </a:p>
        </p:txBody>
      </p:sp>
      <p:cxnSp>
        <p:nvCxnSpPr>
          <p:cNvPr id="6" name="Straight Connector 5"/>
          <p:cNvCxnSpPr>
            <a:cxnSpLocks/>
            <a:stCxn id="9" idx="3"/>
          </p:cNvCxnSpPr>
          <p:nvPr/>
        </p:nvCxnSpPr>
        <p:spPr>
          <a:xfrm>
            <a:off x="4244196" y="706964"/>
            <a:ext cx="7767695" cy="4"/>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2B24B3-C85F-4C0C-A872-0816053F702E}"/>
              </a:ext>
            </a:extLst>
          </p:cNvPr>
          <p:cNvSpPr txBox="1"/>
          <p:nvPr/>
        </p:nvSpPr>
        <p:spPr>
          <a:xfrm>
            <a:off x="266701" y="1226162"/>
            <a:ext cx="7611038" cy="4755148"/>
          </a:xfrm>
          <a:prstGeom prst="rect">
            <a:avLst/>
          </a:prstGeom>
          <a:noFill/>
        </p:spPr>
        <p:txBody>
          <a:bodyPr wrap="square">
            <a:spAutoFit/>
          </a:bodyPr>
          <a:lstStyle/>
          <a:p>
            <a:pPr>
              <a:spcAft>
                <a:spcPts val="600"/>
              </a:spcAft>
            </a:pPr>
            <a:r>
              <a:rPr lang="en-US" sz="1800" b="1" i="0" u="none" strike="noStrike" baseline="0" dirty="0">
                <a:solidFill>
                  <a:srgbClr val="000000"/>
                </a:solidFill>
                <a:latin typeface="Arial" panose="020B0604020202020204" pitchFamily="34" charset="0"/>
              </a:rPr>
              <a:t>Target Housing Development in High Resource Areas (Program #32)</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City will provide written material to property owners </a:t>
            </a:r>
            <a:r>
              <a:rPr lang="en-US" dirty="0">
                <a:solidFill>
                  <a:srgbClr val="000000"/>
                </a:solidFill>
                <a:latin typeface="Arial" panose="020B0604020202020204" pitchFamily="34" charset="0"/>
              </a:rPr>
              <a:t>of housing sites in high resource areas to describe potential residential capacity for the site and available incentives for development.</a:t>
            </a:r>
            <a:endParaRPr lang="en-US" sz="1800" b="0" i="0" u="none" strike="noStrike" baseline="0" dirty="0">
              <a:solidFill>
                <a:srgbClr val="000000"/>
              </a:solidFill>
              <a:latin typeface="Arial" panose="020B0604020202020204" pitchFamily="34" charset="0"/>
            </a:endParaRPr>
          </a:p>
          <a:p>
            <a:pPr algn="l"/>
            <a:endParaRPr lang="en-US" sz="1800" b="0" i="0" u="none" strike="noStrike" baseline="0" dirty="0">
              <a:solidFill>
                <a:srgbClr val="000000"/>
              </a:solidFill>
              <a:latin typeface="Arial" panose="020B0604020202020204" pitchFamily="34" charset="0"/>
            </a:endParaRPr>
          </a:p>
          <a:p>
            <a:pPr>
              <a:spcAft>
                <a:spcPts val="600"/>
              </a:spcAft>
            </a:pPr>
            <a:r>
              <a:rPr lang="en-US" sz="1800" b="1" i="0" u="none" strike="noStrike" baseline="0" dirty="0">
                <a:solidFill>
                  <a:srgbClr val="000000"/>
                </a:solidFill>
                <a:latin typeface="Arial" panose="020B0604020202020204" pitchFamily="34" charset="0"/>
              </a:rPr>
              <a:t>Environmental Justice Implementation (Program #36)</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City will implement the Environmental Justice Element to remediate negative environmental conditions in the vicinity of existing residential neighborhoods and in housing sites identified in the Housing Element. </a:t>
            </a:r>
          </a:p>
          <a:p>
            <a:endParaRPr lang="en-US" dirty="0">
              <a:solidFill>
                <a:srgbClr val="000000"/>
              </a:solidFill>
              <a:latin typeface="Arial" panose="020B0604020202020204" pitchFamily="34" charset="0"/>
            </a:endParaRPr>
          </a:p>
          <a:p>
            <a:pPr>
              <a:spcAft>
                <a:spcPts val="600"/>
              </a:spcAft>
            </a:pPr>
            <a:r>
              <a:rPr lang="en-US" sz="1800" b="1" i="0" u="none" strike="noStrike" baseline="0" dirty="0">
                <a:solidFill>
                  <a:srgbClr val="000000"/>
                </a:solidFill>
                <a:latin typeface="Arial" panose="020B0604020202020204" pitchFamily="34" charset="0"/>
              </a:rPr>
              <a:t>Park Improvements and Access for El Barrio Neighborhood (Program #37)</a:t>
            </a:r>
            <a:endParaRPr lang="en-US" sz="1800" b="0" i="0" u="none" strike="noStrike" baseline="0"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The City will promote access to affordable and safe physical activity options in the El Barrio neighborhood by working with El Barrio residents to identify and implement improvements to Rangel Park.</a:t>
            </a:r>
          </a:p>
          <a:p>
            <a:endParaRPr lang="en-US" dirty="0">
              <a:solidFill>
                <a:srgbClr val="000000"/>
              </a:solidFill>
              <a:latin typeface="Arial" panose="020B0604020202020204" pitchFamily="34" charset="0"/>
            </a:endParaRPr>
          </a:p>
        </p:txBody>
      </p:sp>
      <p:pic>
        <p:nvPicPr>
          <p:cNvPr id="3" name="Picture 2">
            <a:extLst>
              <a:ext uri="{FF2B5EF4-FFF2-40B4-BE49-F238E27FC236}">
                <a16:creationId xmlns:a16="http://schemas.microsoft.com/office/drawing/2014/main" id="{8A82E45C-68B0-4793-2801-F7429885E33D}"/>
              </a:ext>
            </a:extLst>
          </p:cNvPr>
          <p:cNvPicPr>
            <a:picLocks noChangeAspect="1"/>
          </p:cNvPicPr>
          <p:nvPr/>
        </p:nvPicPr>
        <p:blipFill>
          <a:blip r:embed="rId3"/>
          <a:stretch>
            <a:fillRect/>
          </a:stretch>
        </p:blipFill>
        <p:spPr>
          <a:xfrm>
            <a:off x="8293100" y="3058824"/>
            <a:ext cx="3521638" cy="2922486"/>
          </a:xfrm>
          <a:prstGeom prst="rect">
            <a:avLst/>
          </a:prstGeom>
        </p:spPr>
      </p:pic>
    </p:spTree>
    <p:extLst>
      <p:ext uri="{BB962C8B-B14F-4D97-AF65-F5344CB8AC3E}">
        <p14:creationId xmlns:p14="http://schemas.microsoft.com/office/powerpoint/2010/main" val="1802526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3737458" y="2505670"/>
            <a:ext cx="6949592" cy="923330"/>
          </a:xfrm>
          <a:prstGeom prst="rect">
            <a:avLst/>
          </a:prstGeom>
          <a:noFill/>
        </p:spPr>
        <p:txBody>
          <a:bodyPr wrap="square" rtlCol="0">
            <a:spAutoFit/>
          </a:bodyPr>
          <a:lstStyle/>
          <a:p>
            <a:r>
              <a:rPr lang="en-US" sz="5400" b="1" dirty="0">
                <a:solidFill>
                  <a:srgbClr val="00638B"/>
                </a:solidFill>
                <a:latin typeface="Arial" panose="020B0604020202020204" pitchFamily="34" charset="0"/>
                <a:ea typeface="Arial" charset="0"/>
                <a:cs typeface="Arial" panose="020B0604020202020204" pitchFamily="34" charset="0"/>
              </a:rPr>
              <a:t>Additional Actions</a:t>
            </a:r>
          </a:p>
        </p:txBody>
      </p:sp>
      <p:sp>
        <p:nvSpPr>
          <p:cNvPr id="4" name="TextBox 3">
            <a:extLst>
              <a:ext uri="{FF2B5EF4-FFF2-40B4-BE49-F238E27FC236}">
                <a16:creationId xmlns:a16="http://schemas.microsoft.com/office/drawing/2014/main" id="{4F694CA8-3CA3-B243-9B9F-35F2E86A03BD}"/>
              </a:ext>
            </a:extLst>
          </p:cNvPr>
          <p:cNvSpPr txBox="1"/>
          <p:nvPr/>
        </p:nvSpPr>
        <p:spPr>
          <a:xfrm>
            <a:off x="2286346" y="2413337"/>
            <a:ext cx="1119463" cy="1107996"/>
          </a:xfrm>
          <a:prstGeom prst="rect">
            <a:avLst/>
          </a:prstGeom>
          <a:solidFill>
            <a:srgbClr val="00638B"/>
          </a:solidFill>
        </p:spPr>
        <p:txBody>
          <a:bodyPr wrap="square" rtlCol="0">
            <a:sp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4</a:t>
            </a:r>
          </a:p>
        </p:txBody>
      </p:sp>
    </p:spTree>
    <p:extLst>
      <p:ext uri="{BB962C8B-B14F-4D97-AF65-F5344CB8AC3E}">
        <p14:creationId xmlns:p14="http://schemas.microsoft.com/office/powerpoint/2010/main" val="2777991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699" y="353021"/>
            <a:ext cx="4762501"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Additional Actions</a:t>
            </a:r>
          </a:p>
        </p:txBody>
      </p:sp>
      <p:cxnSp>
        <p:nvCxnSpPr>
          <p:cNvPr id="6" name="Straight Connector 5"/>
          <p:cNvCxnSpPr>
            <a:cxnSpLocks/>
            <a:stCxn id="9" idx="3"/>
          </p:cNvCxnSpPr>
          <p:nvPr/>
        </p:nvCxnSpPr>
        <p:spPr>
          <a:xfrm>
            <a:off x="5029200" y="706964"/>
            <a:ext cx="6982691" cy="4"/>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32FEF65-2BA2-2C3F-7472-8C83425F03D7}"/>
              </a:ext>
            </a:extLst>
          </p:cNvPr>
          <p:cNvSpPr/>
          <p:nvPr/>
        </p:nvSpPr>
        <p:spPr>
          <a:xfrm>
            <a:off x="120825" y="1261410"/>
            <a:ext cx="9554804" cy="2862322"/>
          </a:xfrm>
          <a:prstGeom prst="rect">
            <a:avLst/>
          </a:prstGeom>
        </p:spPr>
        <p:txBody>
          <a:bodyPr wrap="square">
            <a:spAutoFit/>
          </a:bodyPr>
          <a:lstStyle/>
          <a:p>
            <a:pPr marL="800100" lvl="1"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Zoning Code and Zoning Map amendments to implement Housing Element programs</a:t>
            </a:r>
          </a:p>
          <a:p>
            <a:pPr marL="800100" lvl="1"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Safety Element updates triggered by Housing Element update</a:t>
            </a:r>
          </a:p>
          <a:p>
            <a:pPr marL="800100" lvl="1"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EIR Addendum</a:t>
            </a:r>
          </a:p>
        </p:txBody>
      </p:sp>
      <p:pic>
        <p:nvPicPr>
          <p:cNvPr id="5" name="Picture 4">
            <a:extLst>
              <a:ext uri="{FF2B5EF4-FFF2-40B4-BE49-F238E27FC236}">
                <a16:creationId xmlns:a16="http://schemas.microsoft.com/office/drawing/2014/main" id="{67C795D8-96C3-8307-3624-BBBD56DAB923}"/>
              </a:ext>
            </a:extLst>
          </p:cNvPr>
          <p:cNvPicPr>
            <a:picLocks noChangeAspect="1"/>
          </p:cNvPicPr>
          <p:nvPr/>
        </p:nvPicPr>
        <p:blipFill>
          <a:blip r:embed="rId3"/>
          <a:stretch>
            <a:fillRect/>
          </a:stretch>
        </p:blipFill>
        <p:spPr>
          <a:xfrm>
            <a:off x="4559300" y="3429000"/>
            <a:ext cx="7157758" cy="1905066"/>
          </a:xfrm>
          <a:prstGeom prst="rect">
            <a:avLst/>
          </a:prstGeom>
        </p:spPr>
      </p:pic>
    </p:spTree>
    <p:extLst>
      <p:ext uri="{BB962C8B-B14F-4D97-AF65-F5344CB8AC3E}">
        <p14:creationId xmlns:p14="http://schemas.microsoft.com/office/powerpoint/2010/main" val="3524730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3737458" y="2190179"/>
            <a:ext cx="6949592" cy="1754326"/>
          </a:xfrm>
          <a:prstGeom prst="rect">
            <a:avLst/>
          </a:prstGeom>
          <a:noFill/>
        </p:spPr>
        <p:txBody>
          <a:bodyPr wrap="square" rtlCol="0">
            <a:spAutoFit/>
          </a:bodyPr>
          <a:lstStyle/>
          <a:p>
            <a:r>
              <a:rPr lang="en-US" sz="5400" b="1" dirty="0">
                <a:solidFill>
                  <a:srgbClr val="00638B"/>
                </a:solidFill>
                <a:latin typeface="Arial" panose="020B0604020202020204" pitchFamily="34" charset="0"/>
                <a:ea typeface="Arial" charset="0"/>
                <a:cs typeface="Arial" panose="020B0604020202020204" pitchFamily="34" charset="0"/>
              </a:rPr>
              <a:t>Recommendation and Next Steps</a:t>
            </a:r>
          </a:p>
        </p:txBody>
      </p:sp>
      <p:sp>
        <p:nvSpPr>
          <p:cNvPr id="4" name="TextBox 3">
            <a:extLst>
              <a:ext uri="{FF2B5EF4-FFF2-40B4-BE49-F238E27FC236}">
                <a16:creationId xmlns:a16="http://schemas.microsoft.com/office/drawing/2014/main" id="{4F694CA8-3CA3-B243-9B9F-35F2E86A03BD}"/>
              </a:ext>
            </a:extLst>
          </p:cNvPr>
          <p:cNvSpPr txBox="1"/>
          <p:nvPr/>
        </p:nvSpPr>
        <p:spPr>
          <a:xfrm>
            <a:off x="2286346" y="2413337"/>
            <a:ext cx="1119463" cy="1107996"/>
          </a:xfrm>
          <a:prstGeom prst="rect">
            <a:avLst/>
          </a:prstGeom>
          <a:solidFill>
            <a:srgbClr val="00638B"/>
          </a:solidFill>
        </p:spPr>
        <p:txBody>
          <a:bodyPr wrap="square" rtlCol="0">
            <a:sp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5</a:t>
            </a:r>
          </a:p>
        </p:txBody>
      </p:sp>
    </p:spTree>
    <p:extLst>
      <p:ext uri="{BB962C8B-B14F-4D97-AF65-F5344CB8AC3E}">
        <p14:creationId xmlns:p14="http://schemas.microsoft.com/office/powerpoint/2010/main" val="2307290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700" y="353021"/>
            <a:ext cx="8173107"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Recommendation and Next Step</a:t>
            </a:r>
          </a:p>
        </p:txBody>
      </p:sp>
      <p:cxnSp>
        <p:nvCxnSpPr>
          <p:cNvPr id="6" name="Straight Connector 5"/>
          <p:cNvCxnSpPr>
            <a:cxnSpLocks/>
            <a:stCxn id="9" idx="3"/>
          </p:cNvCxnSpPr>
          <p:nvPr/>
        </p:nvCxnSpPr>
        <p:spPr>
          <a:xfrm>
            <a:off x="8439807" y="706964"/>
            <a:ext cx="3572084" cy="4"/>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41F8906-31CF-4349-A661-FA845DE1A0D1}"/>
              </a:ext>
            </a:extLst>
          </p:cNvPr>
          <p:cNvSpPr/>
          <p:nvPr/>
        </p:nvSpPr>
        <p:spPr>
          <a:xfrm>
            <a:off x="518943" y="1419560"/>
            <a:ext cx="8955257" cy="3365024"/>
          </a:xfrm>
          <a:prstGeom prst="rect">
            <a:avLst/>
          </a:prstGeom>
        </p:spPr>
        <p:txBody>
          <a:bodyPr wrap="square">
            <a:spAutoFit/>
          </a:bodyPr>
          <a:lstStyle/>
          <a:p>
            <a:pPr>
              <a:spcBef>
                <a:spcPts val="600"/>
              </a:spcBef>
              <a:spcAft>
                <a:spcPts val="600"/>
              </a:spcAft>
            </a:pPr>
            <a:r>
              <a:rPr lang="en-US" sz="2800" b="1" dirty="0">
                <a:latin typeface="Arial" panose="020B0604020202020204" pitchFamily="34" charset="0"/>
                <a:ea typeface="Arial" charset="0"/>
                <a:cs typeface="Arial" panose="020B0604020202020204" pitchFamily="34" charset="0"/>
              </a:rPr>
              <a:t>Recommendation</a:t>
            </a:r>
          </a:p>
          <a:p>
            <a:pPr marL="342900" indent="-342900">
              <a:spcBef>
                <a:spcPts val="600"/>
              </a:spcBef>
              <a:spcAft>
                <a:spcPts val="400"/>
              </a:spcAft>
              <a:buFont typeface="Arial" panose="020B0604020202020204" pitchFamily="34" charset="0"/>
              <a:buChar char="•"/>
            </a:pPr>
            <a:r>
              <a:rPr lang="en-US" sz="2400" dirty="0">
                <a:latin typeface="Arial" panose="020B0604020202020204" pitchFamily="34" charset="0"/>
                <a:cs typeface="Arial" panose="020B0604020202020204" pitchFamily="34" charset="0"/>
              </a:rPr>
              <a:t>Adoption</a:t>
            </a:r>
          </a:p>
          <a:p>
            <a:pPr>
              <a:spcBef>
                <a:spcPts val="600"/>
              </a:spcBef>
              <a:spcAft>
                <a:spcPts val="600"/>
              </a:spcAft>
            </a:pPr>
            <a:endParaRPr lang="en-US" sz="2400" b="1" dirty="0">
              <a:latin typeface="Arial" panose="020B0604020202020204" pitchFamily="34" charset="0"/>
              <a:ea typeface="Arial" charset="0"/>
              <a:cs typeface="Arial" panose="020B0604020202020204" pitchFamily="34" charset="0"/>
            </a:endParaRPr>
          </a:p>
          <a:p>
            <a:pPr>
              <a:spcAft>
                <a:spcPts val="400"/>
              </a:spcAft>
            </a:pPr>
            <a:endParaRPr lang="en-US" sz="2400" dirty="0">
              <a:latin typeface="Arial" panose="020B0604020202020204" pitchFamily="34" charset="0"/>
              <a:ea typeface="Arial" charset="0"/>
              <a:cs typeface="Arial" panose="020B0604020202020204" pitchFamily="34" charset="0"/>
            </a:endParaRPr>
          </a:p>
          <a:p>
            <a:pPr>
              <a:spcBef>
                <a:spcPts val="600"/>
              </a:spcBef>
              <a:spcAft>
                <a:spcPts val="600"/>
              </a:spcAft>
            </a:pPr>
            <a:r>
              <a:rPr lang="en-US" sz="2800" b="1" dirty="0">
                <a:latin typeface="Arial" panose="020B0604020202020204" pitchFamily="34" charset="0"/>
                <a:ea typeface="Arial" charset="0"/>
                <a:cs typeface="Arial" panose="020B0604020202020204" pitchFamily="34" charset="0"/>
              </a:rPr>
              <a:t>Next Step – HCD Review</a:t>
            </a:r>
          </a:p>
          <a:p>
            <a:pPr marL="342900" indent="-3429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HCD review/certification within 60 days of submittal of adopted Housing Element</a:t>
            </a:r>
          </a:p>
        </p:txBody>
      </p:sp>
      <p:pic>
        <p:nvPicPr>
          <p:cNvPr id="2" name="Picture 4" descr="California Department of Housing and Community Development - Wikipedia">
            <a:extLst>
              <a:ext uri="{FF2B5EF4-FFF2-40B4-BE49-F238E27FC236}">
                <a16:creationId xmlns:a16="http://schemas.microsoft.com/office/drawing/2014/main" id="{2A976FBE-6CEB-F03F-9228-26FF4687B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4251815"/>
            <a:ext cx="1686931" cy="16869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68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1930021" y="2807190"/>
            <a:ext cx="8331958" cy="923330"/>
          </a:xfrm>
          <a:prstGeom prst="rect">
            <a:avLst/>
          </a:prstGeom>
          <a:noFill/>
        </p:spPr>
        <p:txBody>
          <a:bodyPr wrap="square" rtlCol="0">
            <a:spAutoFit/>
          </a:bodyPr>
          <a:lstStyle/>
          <a:p>
            <a:pPr algn="ctr"/>
            <a:r>
              <a:rPr lang="en-US" sz="5400" b="1" dirty="0">
                <a:solidFill>
                  <a:srgbClr val="00638B"/>
                </a:solidFill>
                <a:latin typeface="Arial" panose="020B0604020202020204" pitchFamily="34" charset="0"/>
                <a:ea typeface="Arial" charset="0"/>
                <a:cs typeface="Arial" panose="020B0604020202020204" pitchFamily="34" charset="0"/>
              </a:rPr>
              <a:t>Thank you!</a:t>
            </a:r>
          </a:p>
        </p:txBody>
      </p:sp>
    </p:spTree>
    <p:extLst>
      <p:ext uri="{BB962C8B-B14F-4D97-AF65-F5344CB8AC3E}">
        <p14:creationId xmlns:p14="http://schemas.microsoft.com/office/powerpoint/2010/main" val="1585085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3737458" y="2505670"/>
            <a:ext cx="6838299" cy="1754326"/>
          </a:xfrm>
          <a:prstGeom prst="rect">
            <a:avLst/>
          </a:prstGeom>
          <a:noFill/>
        </p:spPr>
        <p:txBody>
          <a:bodyPr wrap="square" rtlCol="0">
            <a:spAutoFit/>
          </a:bodyPr>
          <a:lstStyle/>
          <a:p>
            <a:r>
              <a:rPr lang="en-US" sz="5400" b="1" dirty="0">
                <a:solidFill>
                  <a:srgbClr val="00638B"/>
                </a:solidFill>
                <a:latin typeface="Arial" panose="020B0604020202020204" pitchFamily="34" charset="0"/>
                <a:ea typeface="Arial" charset="0"/>
                <a:cs typeface="Arial" panose="020B0604020202020204" pitchFamily="34" charset="0"/>
              </a:rPr>
              <a:t>Housing Element Overview</a:t>
            </a:r>
          </a:p>
        </p:txBody>
      </p:sp>
      <p:sp>
        <p:nvSpPr>
          <p:cNvPr id="4" name="TextBox 3">
            <a:extLst>
              <a:ext uri="{FF2B5EF4-FFF2-40B4-BE49-F238E27FC236}">
                <a16:creationId xmlns:a16="http://schemas.microsoft.com/office/drawing/2014/main" id="{4F694CA8-3CA3-B243-9B9F-35F2E86A03BD}"/>
              </a:ext>
            </a:extLst>
          </p:cNvPr>
          <p:cNvSpPr txBox="1"/>
          <p:nvPr/>
        </p:nvSpPr>
        <p:spPr>
          <a:xfrm>
            <a:off x="2286346" y="2413337"/>
            <a:ext cx="1119463" cy="1107996"/>
          </a:xfrm>
          <a:prstGeom prst="rect">
            <a:avLst/>
          </a:prstGeom>
          <a:solidFill>
            <a:srgbClr val="00638B"/>
          </a:solidFill>
        </p:spPr>
        <p:txBody>
          <a:bodyPr wrap="square" rtlCol="0">
            <a:sp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1</a:t>
            </a:r>
          </a:p>
        </p:txBody>
      </p:sp>
    </p:spTree>
    <p:extLst>
      <p:ext uri="{BB962C8B-B14F-4D97-AF65-F5344CB8AC3E}">
        <p14:creationId xmlns:p14="http://schemas.microsoft.com/office/powerpoint/2010/main" val="87193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1079862" y="1222338"/>
            <a:ext cx="6768737" cy="4401205"/>
          </a:xfrm>
          <a:prstGeom prst="rect">
            <a:avLst/>
          </a:prstGeom>
        </p:spPr>
        <p:txBody>
          <a:bodyPr wrap="square">
            <a:spAutoFit/>
          </a:bodyPr>
          <a:lstStyle/>
          <a:p>
            <a:pPr>
              <a:spcAft>
                <a:spcPts val="1200"/>
              </a:spcAft>
            </a:pPr>
            <a:r>
              <a:rPr lang="en-US" sz="2400" dirty="0">
                <a:latin typeface="Arial" panose="020B0604020202020204" pitchFamily="34" charset="0"/>
                <a:ea typeface="Arial" charset="0"/>
                <a:cs typeface="Arial" panose="020B0604020202020204" pitchFamily="34" charset="0"/>
              </a:rPr>
              <a:t>The Housing Element is a required section of the City’s General Plan. It must: </a:t>
            </a:r>
          </a:p>
          <a:p>
            <a:pPr marL="342900" indent="-342900">
              <a:spcAft>
                <a:spcPts val="1200"/>
              </a:spcAft>
              <a:buFont typeface="Arial" panose="020B0604020202020204" pitchFamily="34" charset="0"/>
              <a:buChar char="•"/>
            </a:pPr>
            <a:r>
              <a:rPr lang="en-US" sz="2400" dirty="0">
                <a:latin typeface="Arial" panose="020B0604020202020204" pitchFamily="34" charset="0"/>
                <a:ea typeface="Arial" charset="0"/>
                <a:cs typeface="Arial" panose="020B0604020202020204" pitchFamily="34" charset="0"/>
              </a:rPr>
              <a:t>Be updated every 8 years and certified by the State</a:t>
            </a:r>
          </a:p>
          <a:p>
            <a:pPr marL="342900" indent="-342900">
              <a:spcAft>
                <a:spcPts val="1200"/>
              </a:spcAft>
              <a:buFont typeface="Arial" panose="020B0604020202020204" pitchFamily="34" charset="0"/>
              <a:buChar char="•"/>
            </a:pPr>
            <a:r>
              <a:rPr lang="en-US" sz="2400" dirty="0">
                <a:latin typeface="Arial" panose="020B0604020202020204" pitchFamily="34" charset="0"/>
                <a:ea typeface="Arial" charset="0"/>
                <a:cs typeface="Arial" panose="020B0604020202020204" pitchFamily="34" charset="0"/>
              </a:rPr>
              <a:t>Assess the residents’ housing needs and housing conditions</a:t>
            </a:r>
          </a:p>
          <a:p>
            <a:pPr marL="342900" indent="-342900">
              <a:spcAft>
                <a:spcPts val="1200"/>
              </a:spcAft>
              <a:buFont typeface="Arial" panose="020B0604020202020204" pitchFamily="34" charset="0"/>
              <a:buChar char="•"/>
            </a:pPr>
            <a:r>
              <a:rPr lang="en-US" sz="2400" dirty="0">
                <a:latin typeface="Arial" panose="020B0604020202020204" pitchFamily="34" charset="0"/>
                <a:ea typeface="Arial" charset="0"/>
                <a:cs typeface="Arial" panose="020B0604020202020204" pitchFamily="34" charset="0"/>
              </a:rPr>
              <a:t>Show how the City will plan for its “fair share” of housing</a:t>
            </a:r>
          </a:p>
          <a:p>
            <a:pPr marL="342900" indent="-342900">
              <a:spcAft>
                <a:spcPts val="1200"/>
              </a:spcAft>
              <a:buFont typeface="Arial" panose="020B0604020202020204" pitchFamily="34" charset="0"/>
              <a:buChar char="•"/>
            </a:pPr>
            <a:r>
              <a:rPr lang="en-US" sz="2400" dirty="0">
                <a:latin typeface="Arial" panose="020B0604020202020204" pitchFamily="34" charset="0"/>
                <a:ea typeface="Arial" charset="0"/>
                <a:cs typeface="Arial" panose="020B0604020202020204" pitchFamily="34" charset="0"/>
              </a:rPr>
              <a:t>Set citywide housing-related goals, policies, and programs</a:t>
            </a:r>
          </a:p>
        </p:txBody>
      </p:sp>
      <p:cxnSp>
        <p:nvCxnSpPr>
          <p:cNvPr id="6" name="Straight Connector 5"/>
          <p:cNvCxnSpPr>
            <a:cxnSpLocks/>
            <a:stCxn id="11" idx="3"/>
          </p:cNvCxnSpPr>
          <p:nvPr/>
        </p:nvCxnSpPr>
        <p:spPr>
          <a:xfrm>
            <a:off x="7145080" y="706964"/>
            <a:ext cx="4866811" cy="1"/>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5F9CA3-8842-4B69-8CFB-E80DD4EFD83C}"/>
              </a:ext>
            </a:extLst>
          </p:cNvPr>
          <p:cNvSpPr txBox="1"/>
          <p:nvPr/>
        </p:nvSpPr>
        <p:spPr>
          <a:xfrm>
            <a:off x="266700" y="353021"/>
            <a:ext cx="6878380"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Housing Element Overview</a:t>
            </a:r>
          </a:p>
        </p:txBody>
      </p:sp>
      <p:pic>
        <p:nvPicPr>
          <p:cNvPr id="2" name="Picture 1">
            <a:extLst>
              <a:ext uri="{FF2B5EF4-FFF2-40B4-BE49-F238E27FC236}">
                <a16:creationId xmlns:a16="http://schemas.microsoft.com/office/drawing/2014/main" id="{D09A48C6-E11D-4F46-AD37-7DCDE17BC62C}"/>
              </a:ext>
            </a:extLst>
          </p:cNvPr>
          <p:cNvPicPr>
            <a:picLocks noChangeAspect="1"/>
          </p:cNvPicPr>
          <p:nvPr/>
        </p:nvPicPr>
        <p:blipFill>
          <a:blip r:embed="rId3"/>
          <a:stretch>
            <a:fillRect/>
          </a:stretch>
        </p:blipFill>
        <p:spPr>
          <a:xfrm>
            <a:off x="231967" y="1178793"/>
            <a:ext cx="896190" cy="780356"/>
          </a:xfrm>
          <a:prstGeom prst="rect">
            <a:avLst/>
          </a:prstGeom>
        </p:spPr>
      </p:pic>
      <p:pic>
        <p:nvPicPr>
          <p:cNvPr id="3" name="Picture 2">
            <a:extLst>
              <a:ext uri="{FF2B5EF4-FFF2-40B4-BE49-F238E27FC236}">
                <a16:creationId xmlns:a16="http://schemas.microsoft.com/office/drawing/2014/main" id="{5015974D-67CC-4AD8-BD00-DF8C788B744A}"/>
              </a:ext>
            </a:extLst>
          </p:cNvPr>
          <p:cNvPicPr>
            <a:picLocks noChangeAspect="1"/>
          </p:cNvPicPr>
          <p:nvPr/>
        </p:nvPicPr>
        <p:blipFill>
          <a:blip r:embed="rId4"/>
          <a:stretch>
            <a:fillRect/>
          </a:stretch>
        </p:blipFill>
        <p:spPr>
          <a:xfrm>
            <a:off x="7812363" y="1491854"/>
            <a:ext cx="4041998" cy="4444369"/>
          </a:xfrm>
          <a:prstGeom prst="rect">
            <a:avLst/>
          </a:prstGeom>
        </p:spPr>
      </p:pic>
      <p:sp>
        <p:nvSpPr>
          <p:cNvPr id="8" name="TextBox 7">
            <a:extLst>
              <a:ext uri="{FF2B5EF4-FFF2-40B4-BE49-F238E27FC236}">
                <a16:creationId xmlns:a16="http://schemas.microsoft.com/office/drawing/2014/main" id="{E4E3B75D-5235-4597-BBBB-3A3C81BD3621}"/>
              </a:ext>
            </a:extLst>
          </p:cNvPr>
          <p:cNvSpPr txBox="1"/>
          <p:nvPr/>
        </p:nvSpPr>
        <p:spPr>
          <a:xfrm>
            <a:off x="1079862" y="6055934"/>
            <a:ext cx="7441533" cy="646331"/>
          </a:xfrm>
          <a:prstGeom prst="rect">
            <a:avLst/>
          </a:prstGeom>
          <a:noFill/>
        </p:spPr>
        <p:txBody>
          <a:bodyPr wrap="square">
            <a:spAutoFit/>
          </a:bodyPr>
          <a:lstStyle/>
          <a:p>
            <a:r>
              <a:rPr lang="en-US" sz="1800" i="1" dirty="0">
                <a:latin typeface="Arial" panose="020B0604020202020204" pitchFamily="34" charset="0"/>
                <a:ea typeface="Arial" charset="0"/>
                <a:cs typeface="Arial" panose="020B0604020202020204" pitchFamily="34" charset="0"/>
              </a:rPr>
              <a:t>Cities are not required to build or initiate housing projects, but rather ensure zoning capacity exists to build housing</a:t>
            </a:r>
          </a:p>
        </p:txBody>
      </p:sp>
    </p:spTree>
    <p:extLst>
      <p:ext uri="{BB962C8B-B14F-4D97-AF65-F5344CB8AC3E}">
        <p14:creationId xmlns:p14="http://schemas.microsoft.com/office/powerpoint/2010/main" val="1786852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699" y="353021"/>
            <a:ext cx="7824005"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Housing Element Components</a:t>
            </a:r>
          </a:p>
        </p:txBody>
      </p:sp>
      <p:cxnSp>
        <p:nvCxnSpPr>
          <p:cNvPr id="6" name="Straight Connector 5"/>
          <p:cNvCxnSpPr>
            <a:cxnSpLocks/>
            <a:stCxn id="9" idx="3"/>
          </p:cNvCxnSpPr>
          <p:nvPr/>
        </p:nvCxnSpPr>
        <p:spPr>
          <a:xfrm>
            <a:off x="8090704" y="706964"/>
            <a:ext cx="3921187" cy="1"/>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102C09E-E3A1-4385-82A5-6155FAA54FD9}"/>
              </a:ext>
            </a:extLst>
          </p:cNvPr>
          <p:cNvSpPr/>
          <p:nvPr/>
        </p:nvSpPr>
        <p:spPr>
          <a:xfrm>
            <a:off x="0" y="6121400"/>
            <a:ext cx="762000"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FEDBD3-4218-A5CF-731B-68FE313B158A}"/>
              </a:ext>
            </a:extLst>
          </p:cNvPr>
          <p:cNvSpPr txBox="1">
            <a:spLocks/>
          </p:cNvSpPr>
          <p:nvPr/>
        </p:nvSpPr>
        <p:spPr>
          <a:xfrm>
            <a:off x="665019" y="1991875"/>
            <a:ext cx="11526982" cy="2746645"/>
          </a:xfrm>
          <a:prstGeom prst="rect">
            <a:avLst/>
          </a:prstGeom>
        </p:spPr>
        <p:txBody>
          <a:bodyPr numCol="2">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lnSpc>
                <a:spcPct val="100000"/>
              </a:lnSpc>
              <a:spcBef>
                <a:spcPts val="0"/>
              </a:spcBef>
              <a:buFont typeface="Arial"/>
              <a:buNone/>
            </a:pPr>
            <a:r>
              <a:rPr lang="en-US" dirty="0">
                <a:ea typeface="Arial" charset="0"/>
              </a:rPr>
              <a:t>Policy and Programs Review</a:t>
            </a:r>
          </a:p>
          <a:p>
            <a:pPr marL="457200" lvl="1" indent="0">
              <a:lnSpc>
                <a:spcPct val="100000"/>
              </a:lnSpc>
              <a:spcBef>
                <a:spcPts val="0"/>
              </a:spcBef>
              <a:buFont typeface="Arial"/>
              <a:buNone/>
            </a:pPr>
            <a:endParaRPr lang="en-US" dirty="0">
              <a:ea typeface="Arial" charset="0"/>
            </a:endParaRPr>
          </a:p>
          <a:p>
            <a:pPr marL="457200" lvl="1" indent="0">
              <a:lnSpc>
                <a:spcPct val="100000"/>
              </a:lnSpc>
              <a:spcBef>
                <a:spcPts val="0"/>
              </a:spcBef>
              <a:buFont typeface="Arial"/>
              <a:buNone/>
            </a:pPr>
            <a:r>
              <a:rPr lang="en-US" dirty="0">
                <a:ea typeface="Arial" charset="0"/>
              </a:rPr>
              <a:t>Housing Needs Assessment</a:t>
            </a:r>
          </a:p>
          <a:p>
            <a:pPr marL="457200" lvl="1" indent="0">
              <a:lnSpc>
                <a:spcPct val="100000"/>
              </a:lnSpc>
              <a:spcBef>
                <a:spcPts val="0"/>
              </a:spcBef>
              <a:buFont typeface="Arial"/>
              <a:buNone/>
            </a:pPr>
            <a:endParaRPr lang="en-US" dirty="0">
              <a:ea typeface="Arial" charset="0"/>
            </a:endParaRPr>
          </a:p>
          <a:p>
            <a:pPr marL="457200" lvl="1" indent="0">
              <a:lnSpc>
                <a:spcPct val="100000"/>
              </a:lnSpc>
              <a:spcBef>
                <a:spcPts val="0"/>
              </a:spcBef>
              <a:buFont typeface="Arial"/>
              <a:buNone/>
            </a:pPr>
            <a:r>
              <a:rPr lang="en-US" dirty="0">
                <a:ea typeface="Arial" charset="0"/>
              </a:rPr>
              <a:t>Housing Constraints Assessment</a:t>
            </a:r>
          </a:p>
          <a:p>
            <a:pPr marL="457200" lvl="1" indent="0">
              <a:lnSpc>
                <a:spcPct val="100000"/>
              </a:lnSpc>
              <a:spcBef>
                <a:spcPts val="0"/>
              </a:spcBef>
              <a:buFont typeface="Arial"/>
              <a:buNone/>
            </a:pPr>
            <a:endParaRPr lang="en-US" dirty="0">
              <a:ea typeface="Arial" charset="0"/>
            </a:endParaRPr>
          </a:p>
          <a:p>
            <a:pPr marL="457200" lvl="1" indent="0">
              <a:lnSpc>
                <a:spcPct val="100000"/>
              </a:lnSpc>
              <a:spcBef>
                <a:spcPts val="0"/>
              </a:spcBef>
              <a:buFont typeface="Arial"/>
              <a:buNone/>
            </a:pPr>
            <a:r>
              <a:rPr lang="en-US" dirty="0">
                <a:ea typeface="Arial" charset="0"/>
              </a:rPr>
              <a:t>Adequate Sites Inventory</a:t>
            </a:r>
          </a:p>
          <a:p>
            <a:pPr marL="457200" lvl="1" indent="0">
              <a:lnSpc>
                <a:spcPct val="100000"/>
              </a:lnSpc>
              <a:spcBef>
                <a:spcPts val="0"/>
              </a:spcBef>
              <a:buFont typeface="Arial"/>
              <a:buNone/>
            </a:pPr>
            <a:r>
              <a:rPr lang="en-US" dirty="0">
                <a:ea typeface="Arial" charset="0"/>
              </a:rPr>
              <a:t>Analysis of Fair Housing</a:t>
            </a:r>
          </a:p>
          <a:p>
            <a:pPr marL="457200" lvl="1" indent="0">
              <a:lnSpc>
                <a:spcPct val="100000"/>
              </a:lnSpc>
              <a:spcBef>
                <a:spcPts val="0"/>
              </a:spcBef>
              <a:buFont typeface="Arial"/>
              <a:buNone/>
            </a:pPr>
            <a:endParaRPr lang="en-US" dirty="0">
              <a:ea typeface="Arial" charset="0"/>
            </a:endParaRPr>
          </a:p>
          <a:p>
            <a:pPr marL="457200" lvl="1" indent="0">
              <a:lnSpc>
                <a:spcPct val="100000"/>
              </a:lnSpc>
              <a:spcBef>
                <a:spcPts val="0"/>
              </a:spcBef>
              <a:buFont typeface="Arial"/>
              <a:buNone/>
            </a:pPr>
            <a:r>
              <a:rPr lang="en-US" dirty="0">
                <a:ea typeface="Arial" charset="0"/>
              </a:rPr>
              <a:t>Housing Resources Assessment</a:t>
            </a:r>
          </a:p>
          <a:p>
            <a:pPr marL="457200" lvl="1" indent="0">
              <a:lnSpc>
                <a:spcPct val="100000"/>
              </a:lnSpc>
              <a:spcBef>
                <a:spcPts val="0"/>
              </a:spcBef>
              <a:buFont typeface="Arial"/>
              <a:buNone/>
            </a:pPr>
            <a:endParaRPr lang="en-US" dirty="0">
              <a:ea typeface="Arial" charset="0"/>
            </a:endParaRPr>
          </a:p>
          <a:p>
            <a:pPr marL="457200" lvl="1" indent="0">
              <a:lnSpc>
                <a:spcPct val="100000"/>
              </a:lnSpc>
              <a:spcBef>
                <a:spcPts val="0"/>
              </a:spcBef>
              <a:buFont typeface="Arial"/>
              <a:buNone/>
            </a:pPr>
            <a:r>
              <a:rPr lang="en-US" dirty="0">
                <a:ea typeface="Arial" charset="0"/>
              </a:rPr>
              <a:t>Implementation Plan</a:t>
            </a:r>
          </a:p>
        </p:txBody>
      </p:sp>
      <p:grpSp>
        <p:nvGrpSpPr>
          <p:cNvPr id="5" name="Group 4">
            <a:extLst>
              <a:ext uri="{FF2B5EF4-FFF2-40B4-BE49-F238E27FC236}">
                <a16:creationId xmlns:a16="http://schemas.microsoft.com/office/drawing/2014/main" id="{9CB24F44-6DFA-3941-0859-42E150101CD3}"/>
              </a:ext>
            </a:extLst>
          </p:cNvPr>
          <p:cNvGrpSpPr/>
          <p:nvPr/>
        </p:nvGrpSpPr>
        <p:grpSpPr>
          <a:xfrm>
            <a:off x="502065" y="1863626"/>
            <a:ext cx="672297" cy="2818159"/>
            <a:chOff x="502065" y="1697375"/>
            <a:chExt cx="672297" cy="2818159"/>
          </a:xfrm>
        </p:grpSpPr>
        <p:pic>
          <p:nvPicPr>
            <p:cNvPr id="8" name="Picture 7">
              <a:extLst>
                <a:ext uri="{FF2B5EF4-FFF2-40B4-BE49-F238E27FC236}">
                  <a16:creationId xmlns:a16="http://schemas.microsoft.com/office/drawing/2014/main" id="{9BDCD9E8-CFBE-E24C-6068-61B642C67323}"/>
                </a:ext>
              </a:extLst>
            </p:cNvPr>
            <p:cNvPicPr>
              <a:picLocks noChangeAspect="1"/>
            </p:cNvPicPr>
            <p:nvPr/>
          </p:nvPicPr>
          <p:blipFill>
            <a:blip r:embed="rId3"/>
            <a:stretch>
              <a:fillRect/>
            </a:stretch>
          </p:blipFill>
          <p:spPr>
            <a:xfrm>
              <a:off x="502065" y="1697375"/>
              <a:ext cx="672270" cy="654500"/>
            </a:xfrm>
            <a:prstGeom prst="rect">
              <a:avLst/>
            </a:prstGeom>
          </p:spPr>
        </p:pic>
        <p:pic>
          <p:nvPicPr>
            <p:cNvPr id="11" name="Picture 10">
              <a:extLst>
                <a:ext uri="{FF2B5EF4-FFF2-40B4-BE49-F238E27FC236}">
                  <a16:creationId xmlns:a16="http://schemas.microsoft.com/office/drawing/2014/main" id="{8CCAD6EC-4F1C-F5E8-52BF-B79AF8107F5C}"/>
                </a:ext>
              </a:extLst>
            </p:cNvPr>
            <p:cNvPicPr>
              <a:picLocks noChangeAspect="1"/>
            </p:cNvPicPr>
            <p:nvPr/>
          </p:nvPicPr>
          <p:blipFill>
            <a:blip r:embed="rId4"/>
            <a:stretch>
              <a:fillRect/>
            </a:stretch>
          </p:blipFill>
          <p:spPr>
            <a:xfrm>
              <a:off x="558837" y="2493531"/>
              <a:ext cx="558726" cy="543957"/>
            </a:xfrm>
            <a:prstGeom prst="rect">
              <a:avLst/>
            </a:prstGeom>
          </p:spPr>
        </p:pic>
        <p:pic>
          <p:nvPicPr>
            <p:cNvPr id="12" name="Picture 11">
              <a:extLst>
                <a:ext uri="{FF2B5EF4-FFF2-40B4-BE49-F238E27FC236}">
                  <a16:creationId xmlns:a16="http://schemas.microsoft.com/office/drawing/2014/main" id="{33141751-FE26-358E-F924-2301967981EB}"/>
                </a:ext>
              </a:extLst>
            </p:cNvPr>
            <p:cNvPicPr>
              <a:picLocks noChangeAspect="1"/>
            </p:cNvPicPr>
            <p:nvPr/>
          </p:nvPicPr>
          <p:blipFill>
            <a:blip r:embed="rId5"/>
            <a:stretch>
              <a:fillRect/>
            </a:stretch>
          </p:blipFill>
          <p:spPr>
            <a:xfrm>
              <a:off x="502065" y="3861034"/>
              <a:ext cx="658642" cy="654500"/>
            </a:xfrm>
            <a:prstGeom prst="rect">
              <a:avLst/>
            </a:prstGeom>
          </p:spPr>
        </p:pic>
        <p:pic>
          <p:nvPicPr>
            <p:cNvPr id="16" name="Picture 15">
              <a:extLst>
                <a:ext uri="{FF2B5EF4-FFF2-40B4-BE49-F238E27FC236}">
                  <a16:creationId xmlns:a16="http://schemas.microsoft.com/office/drawing/2014/main" id="{4FFBA2EB-061D-B315-2FB4-DBDCD4B0372D}"/>
                </a:ext>
              </a:extLst>
            </p:cNvPr>
            <p:cNvPicPr>
              <a:picLocks noChangeAspect="1"/>
            </p:cNvPicPr>
            <p:nvPr/>
          </p:nvPicPr>
          <p:blipFill>
            <a:blip r:embed="rId6"/>
            <a:stretch>
              <a:fillRect/>
            </a:stretch>
          </p:blipFill>
          <p:spPr>
            <a:xfrm>
              <a:off x="502092" y="3135020"/>
              <a:ext cx="672270" cy="654500"/>
            </a:xfrm>
            <a:prstGeom prst="rect">
              <a:avLst/>
            </a:prstGeom>
          </p:spPr>
        </p:pic>
      </p:grpSp>
      <p:grpSp>
        <p:nvGrpSpPr>
          <p:cNvPr id="17" name="Group 16">
            <a:extLst>
              <a:ext uri="{FF2B5EF4-FFF2-40B4-BE49-F238E27FC236}">
                <a16:creationId xmlns:a16="http://schemas.microsoft.com/office/drawing/2014/main" id="{6D4D7875-5816-5C37-B594-5FDE16A69ECB}"/>
              </a:ext>
            </a:extLst>
          </p:cNvPr>
          <p:cNvGrpSpPr/>
          <p:nvPr/>
        </p:nvGrpSpPr>
        <p:grpSpPr>
          <a:xfrm>
            <a:off x="6012875" y="1976575"/>
            <a:ext cx="777240" cy="2069780"/>
            <a:chOff x="6012875" y="1810324"/>
            <a:chExt cx="777240" cy="2069780"/>
          </a:xfrm>
        </p:grpSpPr>
        <p:pic>
          <p:nvPicPr>
            <p:cNvPr id="22" name="Picture 21">
              <a:extLst>
                <a:ext uri="{FF2B5EF4-FFF2-40B4-BE49-F238E27FC236}">
                  <a16:creationId xmlns:a16="http://schemas.microsoft.com/office/drawing/2014/main" id="{FC383092-46A9-0A04-F9E5-6CE07C802563}"/>
                </a:ext>
              </a:extLst>
            </p:cNvPr>
            <p:cNvPicPr>
              <a:picLocks noChangeAspect="1"/>
            </p:cNvPicPr>
            <p:nvPr/>
          </p:nvPicPr>
          <p:blipFill>
            <a:blip r:embed="rId7"/>
            <a:stretch>
              <a:fillRect/>
            </a:stretch>
          </p:blipFill>
          <p:spPr>
            <a:xfrm>
              <a:off x="6097621" y="2547090"/>
              <a:ext cx="672270" cy="654500"/>
            </a:xfrm>
            <a:prstGeom prst="rect">
              <a:avLst/>
            </a:prstGeom>
          </p:spPr>
        </p:pic>
        <p:pic>
          <p:nvPicPr>
            <p:cNvPr id="23" name="Picture 22">
              <a:extLst>
                <a:ext uri="{FF2B5EF4-FFF2-40B4-BE49-F238E27FC236}">
                  <a16:creationId xmlns:a16="http://schemas.microsoft.com/office/drawing/2014/main" id="{17A698A4-9466-C741-4FD0-63FB6FCED275}"/>
                </a:ext>
              </a:extLst>
            </p:cNvPr>
            <p:cNvPicPr>
              <a:picLocks noChangeAspect="1"/>
            </p:cNvPicPr>
            <p:nvPr/>
          </p:nvPicPr>
          <p:blipFill>
            <a:blip r:embed="rId8"/>
            <a:stretch>
              <a:fillRect/>
            </a:stretch>
          </p:blipFill>
          <p:spPr>
            <a:xfrm>
              <a:off x="6096000" y="3225604"/>
              <a:ext cx="667424" cy="654500"/>
            </a:xfrm>
            <a:prstGeom prst="rect">
              <a:avLst/>
            </a:prstGeom>
          </p:spPr>
        </p:pic>
        <p:pic>
          <p:nvPicPr>
            <p:cNvPr id="24" name="Picture 23" descr="Icon&#10;&#10;Description automatically generated">
              <a:extLst>
                <a:ext uri="{FF2B5EF4-FFF2-40B4-BE49-F238E27FC236}">
                  <a16:creationId xmlns:a16="http://schemas.microsoft.com/office/drawing/2014/main" id="{0AE400F4-F94E-A3B0-9DFA-9109D307433B}"/>
                </a:ext>
              </a:extLst>
            </p:cNvPr>
            <p:cNvPicPr>
              <a:picLocks noChangeAspect="1"/>
            </p:cNvPicPr>
            <p:nvPr/>
          </p:nvPicPr>
          <p:blipFill>
            <a:blip r:embed="rId9"/>
            <a:stretch>
              <a:fillRect/>
            </a:stretch>
          </p:blipFill>
          <p:spPr>
            <a:xfrm>
              <a:off x="6012875" y="1810324"/>
              <a:ext cx="777240" cy="777240"/>
            </a:xfrm>
            <a:prstGeom prst="rect">
              <a:avLst/>
            </a:prstGeom>
          </p:spPr>
        </p:pic>
      </p:grpSp>
    </p:spTree>
    <p:extLst>
      <p:ext uri="{BB962C8B-B14F-4D97-AF65-F5344CB8AC3E}">
        <p14:creationId xmlns:p14="http://schemas.microsoft.com/office/powerpoint/2010/main" val="1944963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66699" y="353021"/>
            <a:ext cx="4279175"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Update Process</a:t>
            </a:r>
          </a:p>
        </p:txBody>
      </p:sp>
      <p:cxnSp>
        <p:nvCxnSpPr>
          <p:cNvPr id="6" name="Straight Connector 5"/>
          <p:cNvCxnSpPr>
            <a:cxnSpLocks/>
            <a:stCxn id="9" idx="3"/>
          </p:cNvCxnSpPr>
          <p:nvPr/>
        </p:nvCxnSpPr>
        <p:spPr>
          <a:xfrm>
            <a:off x="4545874" y="706964"/>
            <a:ext cx="7466017" cy="1"/>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864460-B68D-8E4D-0B4F-B1D977B94A08}"/>
              </a:ext>
            </a:extLst>
          </p:cNvPr>
          <p:cNvPicPr>
            <a:picLocks noChangeAspect="1"/>
          </p:cNvPicPr>
          <p:nvPr/>
        </p:nvPicPr>
        <p:blipFill>
          <a:blip r:embed="rId3"/>
          <a:srcRect/>
          <a:stretch/>
        </p:blipFill>
        <p:spPr>
          <a:xfrm>
            <a:off x="687952" y="1060907"/>
            <a:ext cx="10816095" cy="5281751"/>
          </a:xfrm>
          <a:prstGeom prst="rect">
            <a:avLst/>
          </a:prstGeom>
        </p:spPr>
      </p:pic>
      <p:cxnSp>
        <p:nvCxnSpPr>
          <p:cNvPr id="14" name="Straight Arrow Connector 13">
            <a:extLst>
              <a:ext uri="{FF2B5EF4-FFF2-40B4-BE49-F238E27FC236}">
                <a16:creationId xmlns:a16="http://schemas.microsoft.com/office/drawing/2014/main" id="{3719547C-12B3-4EFB-8316-B62EB8E746A3}"/>
              </a:ext>
            </a:extLst>
          </p:cNvPr>
          <p:cNvCxnSpPr>
            <a:cxnSpLocks/>
          </p:cNvCxnSpPr>
          <p:nvPr/>
        </p:nvCxnSpPr>
        <p:spPr>
          <a:xfrm flipV="1">
            <a:off x="10153611" y="3526239"/>
            <a:ext cx="0" cy="78854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996589F-119C-49D9-B00B-BD5177220276}"/>
              </a:ext>
            </a:extLst>
          </p:cNvPr>
          <p:cNvSpPr txBox="1"/>
          <p:nvPr/>
        </p:nvSpPr>
        <p:spPr>
          <a:xfrm>
            <a:off x="9495487" y="4314779"/>
            <a:ext cx="2696513" cy="430887"/>
          </a:xfrm>
          <a:prstGeom prst="rect">
            <a:avLst/>
          </a:prstGeom>
          <a:noFill/>
        </p:spPr>
        <p:txBody>
          <a:bodyPr wrap="square" rtlCol="0">
            <a:spAutoFit/>
          </a:bodyPr>
          <a:lstStyle/>
          <a:p>
            <a:pPr algn="ctr"/>
            <a:r>
              <a:rPr lang="en-US" sz="2200" b="1" dirty="0">
                <a:solidFill>
                  <a:srgbClr val="FF0000"/>
                </a:solidFill>
                <a:latin typeface="Arial" panose="020B0604020202020204" pitchFamily="34" charset="0"/>
                <a:cs typeface="Arial" panose="020B0604020202020204" pitchFamily="34" charset="0"/>
              </a:rPr>
              <a:t>WE ARE HERE</a:t>
            </a:r>
          </a:p>
        </p:txBody>
      </p:sp>
    </p:spTree>
    <p:extLst>
      <p:ext uri="{BB962C8B-B14F-4D97-AF65-F5344CB8AC3E}">
        <p14:creationId xmlns:p14="http://schemas.microsoft.com/office/powerpoint/2010/main" val="110085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E1D95A-746D-497F-8DA6-BF416415C00A}"/>
              </a:ext>
            </a:extLst>
          </p:cNvPr>
          <p:cNvSpPr/>
          <p:nvPr/>
        </p:nvSpPr>
        <p:spPr>
          <a:xfrm>
            <a:off x="120825" y="1437177"/>
            <a:ext cx="9554804" cy="4955203"/>
          </a:xfrm>
          <a:prstGeom prst="rect">
            <a:avLst/>
          </a:prstGeom>
        </p:spPr>
        <p:txBody>
          <a:bodyPr wrap="square">
            <a:spAutoFit/>
          </a:bodyPr>
          <a:lstStyle/>
          <a:p>
            <a:pPr marL="800100" lvl="1"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Public Workshop – March 2021</a:t>
            </a:r>
          </a:p>
          <a:p>
            <a:pPr marL="800100" lvl="1"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Draft Housing Element</a:t>
            </a:r>
          </a:p>
          <a:p>
            <a:pPr marL="1257300" lvl="2"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Council Study Session – July 2021</a:t>
            </a:r>
          </a:p>
          <a:p>
            <a:pPr marL="1257300" lvl="2"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Planning Commission Workshop – August 2021</a:t>
            </a:r>
          </a:p>
          <a:p>
            <a:pPr marL="1257300" lvl="2"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Online comment form</a:t>
            </a:r>
          </a:p>
          <a:p>
            <a:pPr marL="800100" lvl="1"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Targeted outreach in English and Spanish</a:t>
            </a:r>
          </a:p>
          <a:p>
            <a:pPr marL="800100" lvl="1"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Public Hearings</a:t>
            </a:r>
          </a:p>
        </p:txBody>
      </p:sp>
      <p:sp>
        <p:nvSpPr>
          <p:cNvPr id="9" name="TextBox 8"/>
          <p:cNvSpPr txBox="1"/>
          <p:nvPr/>
        </p:nvSpPr>
        <p:spPr>
          <a:xfrm>
            <a:off x="266699" y="353021"/>
            <a:ext cx="4279175"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Public Outreach</a:t>
            </a:r>
          </a:p>
        </p:txBody>
      </p:sp>
      <p:cxnSp>
        <p:nvCxnSpPr>
          <p:cNvPr id="6" name="Straight Connector 5"/>
          <p:cNvCxnSpPr>
            <a:cxnSpLocks/>
          </p:cNvCxnSpPr>
          <p:nvPr/>
        </p:nvCxnSpPr>
        <p:spPr>
          <a:xfrm>
            <a:off x="4347713" y="706965"/>
            <a:ext cx="7664178" cy="0"/>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69CB5860-65C5-48C4-93DD-2D85DD0CC83B}"/>
              </a:ext>
            </a:extLst>
          </p:cNvPr>
          <p:cNvPicPr>
            <a:picLocks noChangeAspect="1"/>
          </p:cNvPicPr>
          <p:nvPr/>
        </p:nvPicPr>
        <p:blipFill>
          <a:blip r:embed="rId3"/>
          <a:stretch>
            <a:fillRect/>
          </a:stretch>
        </p:blipFill>
        <p:spPr>
          <a:xfrm>
            <a:off x="8952616" y="1034008"/>
            <a:ext cx="2705176" cy="2511438"/>
          </a:xfrm>
          <a:prstGeom prst="rect">
            <a:avLst/>
          </a:prstGeom>
        </p:spPr>
      </p:pic>
    </p:spTree>
    <p:extLst>
      <p:ext uri="{BB962C8B-B14F-4D97-AF65-F5344CB8AC3E}">
        <p14:creationId xmlns:p14="http://schemas.microsoft.com/office/powerpoint/2010/main" val="1504856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3737458" y="2136338"/>
            <a:ext cx="6405025" cy="2585323"/>
          </a:xfrm>
          <a:prstGeom prst="rect">
            <a:avLst/>
          </a:prstGeom>
          <a:noFill/>
        </p:spPr>
        <p:txBody>
          <a:bodyPr wrap="square" rtlCol="0">
            <a:spAutoFit/>
          </a:bodyPr>
          <a:lstStyle/>
          <a:p>
            <a:r>
              <a:rPr lang="en-US" sz="5400" b="1" dirty="0">
                <a:solidFill>
                  <a:srgbClr val="00638B"/>
                </a:solidFill>
                <a:latin typeface="Arial" panose="020B0604020202020204" pitchFamily="34" charset="0"/>
                <a:ea typeface="Arial" charset="0"/>
                <a:cs typeface="Arial" panose="020B0604020202020204" pitchFamily="34" charset="0"/>
              </a:rPr>
              <a:t>Housing Needs and Conditions in Beaumont</a:t>
            </a:r>
          </a:p>
        </p:txBody>
      </p:sp>
      <p:sp>
        <p:nvSpPr>
          <p:cNvPr id="4" name="TextBox 3">
            <a:extLst>
              <a:ext uri="{FF2B5EF4-FFF2-40B4-BE49-F238E27FC236}">
                <a16:creationId xmlns:a16="http://schemas.microsoft.com/office/drawing/2014/main" id="{4F694CA8-3CA3-B243-9B9F-35F2E86A03BD}"/>
              </a:ext>
            </a:extLst>
          </p:cNvPr>
          <p:cNvSpPr txBox="1"/>
          <p:nvPr/>
        </p:nvSpPr>
        <p:spPr>
          <a:xfrm>
            <a:off x="2286346" y="2413337"/>
            <a:ext cx="1119463" cy="1107996"/>
          </a:xfrm>
          <a:prstGeom prst="rect">
            <a:avLst/>
          </a:prstGeom>
          <a:solidFill>
            <a:srgbClr val="00638B"/>
          </a:solidFill>
        </p:spPr>
        <p:txBody>
          <a:bodyPr wrap="square" rtlCol="0">
            <a:sp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2</a:t>
            </a:r>
          </a:p>
        </p:txBody>
      </p:sp>
    </p:spTree>
    <p:extLst>
      <p:ext uri="{BB962C8B-B14F-4D97-AF65-F5344CB8AC3E}">
        <p14:creationId xmlns:p14="http://schemas.microsoft.com/office/powerpoint/2010/main" val="35847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0DC22B0-963A-454E-8E21-8A6C4334C9A6}"/>
              </a:ext>
            </a:extLst>
          </p:cNvPr>
          <p:cNvSpPr txBox="1"/>
          <p:nvPr/>
        </p:nvSpPr>
        <p:spPr>
          <a:xfrm>
            <a:off x="266700" y="353021"/>
            <a:ext cx="7997406" cy="707886"/>
          </a:xfrm>
          <a:prstGeom prst="rect">
            <a:avLst/>
          </a:prstGeom>
          <a:noFill/>
        </p:spPr>
        <p:txBody>
          <a:bodyPr wrap="square" rtlCol="0">
            <a:spAutoFit/>
          </a:bodyPr>
          <a:lstStyle/>
          <a:p>
            <a:r>
              <a:rPr lang="en-US" sz="4000" b="1" dirty="0">
                <a:solidFill>
                  <a:srgbClr val="00638B"/>
                </a:solidFill>
                <a:latin typeface="Arial" panose="020B0604020202020204" pitchFamily="34" charset="0"/>
                <a:ea typeface="Arial" charset="0"/>
                <a:cs typeface="Arial" panose="020B0604020202020204" pitchFamily="34" charset="0"/>
              </a:rPr>
              <a:t>Household Income Distribution</a:t>
            </a:r>
          </a:p>
        </p:txBody>
      </p:sp>
      <p:cxnSp>
        <p:nvCxnSpPr>
          <p:cNvPr id="22" name="Straight Connector 21">
            <a:extLst>
              <a:ext uri="{FF2B5EF4-FFF2-40B4-BE49-F238E27FC236}">
                <a16:creationId xmlns:a16="http://schemas.microsoft.com/office/drawing/2014/main" id="{28EB0E0B-54F1-409A-9D30-24B05D69B971}"/>
              </a:ext>
            </a:extLst>
          </p:cNvPr>
          <p:cNvCxnSpPr>
            <a:cxnSpLocks/>
            <a:stCxn id="21" idx="3"/>
          </p:cNvCxnSpPr>
          <p:nvPr/>
        </p:nvCxnSpPr>
        <p:spPr>
          <a:xfrm>
            <a:off x="8264106" y="706964"/>
            <a:ext cx="3747785" cy="1"/>
          </a:xfrm>
          <a:prstGeom prst="line">
            <a:avLst/>
          </a:prstGeom>
          <a:ln>
            <a:solidFill>
              <a:srgbClr val="00638B"/>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C6CB0C62-8214-4BEB-A1CA-5E60EB9126B7}"/>
              </a:ext>
            </a:extLst>
          </p:cNvPr>
          <p:cNvGraphicFramePr>
            <a:graphicFrameLocks/>
          </p:cNvGraphicFramePr>
          <p:nvPr>
            <p:extLst>
              <p:ext uri="{D42A27DB-BD31-4B8C-83A1-F6EECF244321}">
                <p14:modId xmlns:p14="http://schemas.microsoft.com/office/powerpoint/2010/main" val="1693846048"/>
              </p:ext>
            </p:extLst>
          </p:nvPr>
        </p:nvGraphicFramePr>
        <p:xfrm>
          <a:off x="3617651" y="1293764"/>
          <a:ext cx="7997406" cy="453613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D17DFBC-567B-4703-932D-14110FB55523}"/>
              </a:ext>
            </a:extLst>
          </p:cNvPr>
          <p:cNvSpPr txBox="1"/>
          <p:nvPr/>
        </p:nvSpPr>
        <p:spPr>
          <a:xfrm>
            <a:off x="266700" y="1293764"/>
            <a:ext cx="3162300" cy="3170099"/>
          </a:xfrm>
          <a:prstGeom prst="rect">
            <a:avLst/>
          </a:prstGeom>
        </p:spPr>
        <p:txBody>
          <a:bodyPr wrap="square">
            <a:spAutoFit/>
          </a:bodyPr>
          <a:lstStyle>
            <a:defPPr>
              <a:defRPr lang="en-US"/>
            </a:defPPr>
            <a:lvl1pPr>
              <a:defRPr sz="2200">
                <a:latin typeface="Arial" panose="020B0604020202020204" pitchFamily="34" charset="0"/>
                <a:ea typeface="Arial" charset="0"/>
                <a:cs typeface="Arial" panose="020B0604020202020204" pitchFamily="34" charset="0"/>
              </a:defRPr>
            </a:lvl1pPr>
          </a:lstStyle>
          <a:p>
            <a:r>
              <a:rPr lang="en-US" sz="2000" b="0" i="0" u="none" strike="noStrike" baseline="0" dirty="0">
                <a:solidFill>
                  <a:srgbClr val="000000"/>
                </a:solidFill>
                <a:latin typeface="Arial" panose="020B0604020202020204" pitchFamily="34" charset="0"/>
              </a:rPr>
              <a:t>About one-third (33%) of Beaumont households are lower income (earning less than 80% of Area Median Income (AMI))</a:t>
            </a:r>
          </a:p>
          <a:p>
            <a:endParaRPr lang="en-US" sz="2000" dirty="0">
              <a:solidFill>
                <a:srgbClr val="000000"/>
              </a:solidFill>
            </a:endParaRPr>
          </a:p>
          <a:p>
            <a:r>
              <a:rPr lang="en-US" sz="2000" dirty="0">
                <a:solidFill>
                  <a:srgbClr val="000000"/>
                </a:solidFill>
              </a:rPr>
              <a:t>Similar income distribution to </a:t>
            </a:r>
            <a:r>
              <a:rPr lang="en-US" sz="2000" b="0" i="0" u="none" strike="noStrike" baseline="0" dirty="0">
                <a:solidFill>
                  <a:srgbClr val="000000"/>
                </a:solidFill>
                <a:latin typeface="Arial" panose="020B0604020202020204" pitchFamily="34" charset="0"/>
              </a:rPr>
              <a:t>Riverside County, but Beaumont has a higher household median income</a:t>
            </a:r>
            <a:endParaRPr lang="en-US" sz="2400" dirty="0"/>
          </a:p>
        </p:txBody>
      </p:sp>
      <p:sp>
        <p:nvSpPr>
          <p:cNvPr id="15" name="TextBox 14">
            <a:extLst>
              <a:ext uri="{FF2B5EF4-FFF2-40B4-BE49-F238E27FC236}">
                <a16:creationId xmlns:a16="http://schemas.microsoft.com/office/drawing/2014/main" id="{06935C42-E98D-4CCE-8A7E-B95F533BD537}"/>
              </a:ext>
            </a:extLst>
          </p:cNvPr>
          <p:cNvSpPr txBox="1"/>
          <p:nvPr/>
        </p:nvSpPr>
        <p:spPr>
          <a:xfrm>
            <a:off x="3722914" y="5829896"/>
            <a:ext cx="6096000" cy="253916"/>
          </a:xfrm>
          <a:prstGeom prst="rect">
            <a:avLst/>
          </a:prstGeom>
          <a:noFill/>
        </p:spPr>
        <p:txBody>
          <a:bodyPr wrap="square">
            <a:spAutoFit/>
          </a:bodyPr>
          <a:lstStyle>
            <a:defPPr>
              <a:defRPr lang="en-US"/>
            </a:defPPr>
            <a:lvl1pPr marR="0" algn="just">
              <a:spcBef>
                <a:spcPts val="600"/>
              </a:spcBef>
              <a:spcAft>
                <a:spcPts val="600"/>
              </a:spcAft>
              <a:defRPr sz="1050" i="1">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defRPr>
            </a:lvl1pPr>
          </a:lstStyle>
          <a:p>
            <a:r>
              <a:rPr lang="en-US" dirty="0"/>
              <a:t>Source: HUD CHAS, 2012-2016</a:t>
            </a:r>
          </a:p>
        </p:txBody>
      </p:sp>
      <p:sp>
        <p:nvSpPr>
          <p:cNvPr id="11" name="TextBox 10">
            <a:extLst>
              <a:ext uri="{FF2B5EF4-FFF2-40B4-BE49-F238E27FC236}">
                <a16:creationId xmlns:a16="http://schemas.microsoft.com/office/drawing/2014/main" id="{5F4EDA83-DA9E-4DB6-9D2B-3FBC6005CB09}"/>
              </a:ext>
            </a:extLst>
          </p:cNvPr>
          <p:cNvSpPr txBox="1"/>
          <p:nvPr/>
        </p:nvSpPr>
        <p:spPr>
          <a:xfrm>
            <a:off x="3926360" y="6148524"/>
            <a:ext cx="6211638" cy="600164"/>
          </a:xfrm>
          <a:prstGeom prst="rect">
            <a:avLst/>
          </a:prstGeom>
        </p:spPr>
        <p:txBody>
          <a:bodyPr wrap="square">
            <a:spAutoFit/>
          </a:bodyPr>
          <a:lstStyle>
            <a:defPPr>
              <a:defRPr lang="en-US"/>
            </a:defPPr>
            <a:lvl1pPr>
              <a:defRPr sz="2200">
                <a:latin typeface="Arial" panose="020B0604020202020204" pitchFamily="34" charset="0"/>
                <a:ea typeface="Arial" charset="0"/>
                <a:cs typeface="Arial" panose="020B0604020202020204" pitchFamily="34" charset="0"/>
              </a:defRPr>
            </a:lvl1pPr>
          </a:lstStyle>
          <a:p>
            <a:pPr>
              <a:spcAft>
                <a:spcPts val="600"/>
              </a:spcAft>
            </a:pPr>
            <a:r>
              <a:rPr lang="en-US" sz="1400" b="0" i="1" u="none" strike="noStrike" baseline="0" dirty="0">
                <a:solidFill>
                  <a:srgbClr val="000000"/>
                </a:solidFill>
                <a:latin typeface="Arial" panose="020B0604020202020204" pitchFamily="34" charset="0"/>
              </a:rPr>
              <a:t>AMI = Area Median Income</a:t>
            </a:r>
          </a:p>
          <a:p>
            <a:pPr>
              <a:spcAft>
                <a:spcPts val="600"/>
              </a:spcAft>
            </a:pPr>
            <a:r>
              <a:rPr lang="en-US" sz="1400" i="1" dirty="0">
                <a:solidFill>
                  <a:srgbClr val="000000"/>
                </a:solidFill>
              </a:rPr>
              <a:t>AMI for a 4-person household is $77,500</a:t>
            </a:r>
            <a:endParaRPr lang="en-US" sz="1800" i="1" dirty="0"/>
          </a:p>
        </p:txBody>
      </p:sp>
    </p:spTree>
    <p:extLst>
      <p:ext uri="{BB962C8B-B14F-4D97-AF65-F5344CB8AC3E}">
        <p14:creationId xmlns:p14="http://schemas.microsoft.com/office/powerpoint/2010/main" val="3991772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ousingElement">
    <a:dk1>
      <a:srgbClr val="000000"/>
    </a:dk1>
    <a:lt1>
      <a:sysClr val="window" lastClr="FFFFFF"/>
    </a:lt1>
    <a:dk2>
      <a:srgbClr val="44546A"/>
    </a:dk2>
    <a:lt2>
      <a:srgbClr val="E7E6E6"/>
    </a:lt2>
    <a:accent1>
      <a:srgbClr val="488A99"/>
    </a:accent1>
    <a:accent2>
      <a:srgbClr val="DBAE58"/>
    </a:accent2>
    <a:accent3>
      <a:srgbClr val="6AB187"/>
    </a:accent3>
    <a:accent4>
      <a:srgbClr val="AC3E31"/>
    </a:accent4>
    <a:accent5>
      <a:srgbClr val="23282D"/>
    </a:accent5>
    <a:accent6>
      <a:srgbClr val="B3C100"/>
    </a:accent6>
    <a:hlink>
      <a:srgbClr val="D32D41"/>
    </a:hlink>
    <a:folHlink>
      <a:srgbClr val="CCC210"/>
    </a:folHlink>
  </a:clrScheme>
  <a:fontScheme name="HousingElementCombo">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1502EC38A6D746A0490E6F34485D13" ma:contentTypeVersion="15" ma:contentTypeDescription="Create a new document." ma:contentTypeScope="" ma:versionID="766b1bb2272cc2579028e5062120b5ce">
  <xsd:schema xmlns:xsd="http://www.w3.org/2001/XMLSchema" xmlns:xs="http://www.w3.org/2001/XMLSchema" xmlns:p="http://schemas.microsoft.com/office/2006/metadata/properties" xmlns:ns2="ec1de52b-7d33-4697-84e4-505aacd55c2e" xmlns:ns3="f8b0f145-6ed9-49e0-a18d-d16ea02e4145" targetNamespace="http://schemas.microsoft.com/office/2006/metadata/properties" ma:root="true" ma:fieldsID="5ce35b526992780a994bffba8af56c23" ns2:_="" ns3:_="">
    <xsd:import namespace="ec1de52b-7d33-4697-84e4-505aacd55c2e"/>
    <xsd:import namespace="f8b0f145-6ed9-49e0-a18d-d16ea02e41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1de52b-7d33-4697-84e4-505aacd55c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f717a42-afec-455c-b935-79c59e4c5c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b0f145-6ed9-49e0-a18d-d16ea02e41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fd2dd48-5f51-4575-9db4-b3980ac119f8}" ma:internalName="TaxCatchAll" ma:showField="CatchAllData" ma:web="f8b0f145-6ed9-49e0-a18d-d16ea02e41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2C7675-0006-4DAF-8AEE-AF0793066A8C}"/>
</file>

<file path=customXml/itemProps2.xml><?xml version="1.0" encoding="utf-8"?>
<ds:datastoreItem xmlns:ds="http://schemas.openxmlformats.org/officeDocument/2006/customXml" ds:itemID="{020B47CE-15D9-4C97-975D-951921C58B58}"/>
</file>

<file path=docProps/app.xml><?xml version="1.0" encoding="utf-8"?>
<Properties xmlns="http://schemas.openxmlformats.org/officeDocument/2006/extended-properties" xmlns:vt="http://schemas.openxmlformats.org/officeDocument/2006/docPropsVTypes">
  <TotalTime>12782</TotalTime>
  <Words>1248</Words>
  <Application>Microsoft Office PowerPoint</Application>
  <PresentationFormat>Widescreen</PresentationFormat>
  <Paragraphs>199</Paragraphs>
  <Slides>28</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vt:lpstr>
      <vt:lpstr>Calibri</vt:lpstr>
      <vt:lpstr>Gotham Condensed Light</vt:lpstr>
      <vt:lpstr>Open Sans</vt:lpstr>
      <vt:lpstr>Open Sans (body)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Spencer Johnson</dc:creator>
  <cp:lastModifiedBy>Jennifer Murillo</cp:lastModifiedBy>
  <cp:revision>302</cp:revision>
  <dcterms:created xsi:type="dcterms:W3CDTF">2016-08-24T22:40:59Z</dcterms:created>
  <dcterms:modified xsi:type="dcterms:W3CDTF">2022-09-01T23:10:41Z</dcterms:modified>
</cp:coreProperties>
</file>