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84" r:id="rId2"/>
    <p:sldMasterId id="2147483706" r:id="rId3"/>
  </p:sldMasterIdLst>
  <p:notesMasterIdLst>
    <p:notesMasterId r:id="rId29"/>
  </p:notesMasterIdLst>
  <p:handoutMasterIdLst>
    <p:handoutMasterId r:id="rId30"/>
  </p:handoutMasterIdLst>
  <p:sldIdLst>
    <p:sldId id="318" r:id="rId4"/>
    <p:sldId id="310" r:id="rId5"/>
    <p:sldId id="287" r:id="rId6"/>
    <p:sldId id="350" r:id="rId7"/>
    <p:sldId id="389" r:id="rId8"/>
    <p:sldId id="268" r:id="rId9"/>
    <p:sldId id="336" r:id="rId10"/>
    <p:sldId id="337" r:id="rId11"/>
    <p:sldId id="392" r:id="rId12"/>
    <p:sldId id="283" r:id="rId13"/>
    <p:sldId id="382" r:id="rId14"/>
    <p:sldId id="388" r:id="rId15"/>
    <p:sldId id="370" r:id="rId16"/>
    <p:sldId id="383" r:id="rId17"/>
    <p:sldId id="393" r:id="rId18"/>
    <p:sldId id="394" r:id="rId19"/>
    <p:sldId id="395" r:id="rId20"/>
    <p:sldId id="384" r:id="rId21"/>
    <p:sldId id="390" r:id="rId22"/>
    <p:sldId id="386" r:id="rId23"/>
    <p:sldId id="385" r:id="rId24"/>
    <p:sldId id="387" r:id="rId25"/>
    <p:sldId id="391" r:id="rId26"/>
    <p:sldId id="360" r:id="rId27"/>
    <p:sldId id="286" r:id="rId2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066F5B-6169-2129-CC17-0F60BFDFA8AF}" name="Carlos Villarreal" initials="CV" userId="S::CVillarreal@willdan.com::dae47044-132f-4ab0-82af-c095759bac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lla Estrella" initials="AE" lastIdx="4" clrIdx="0">
    <p:extLst>
      <p:ext uri="{19B8F6BF-5375-455C-9EA6-DF929625EA0E}">
        <p15:presenceInfo xmlns:p15="http://schemas.microsoft.com/office/powerpoint/2012/main" userId="S-1-5-21-1177238915-1580436667-839522115-4389" providerId="AD"/>
      </p:ext>
    </p:extLst>
  </p:cmAuthor>
  <p:cmAuthor id="2" name="Kenneth Owens" initials="KO" lastIdx="64" clrIdx="1">
    <p:extLst>
      <p:ext uri="{19B8F6BF-5375-455C-9EA6-DF929625EA0E}">
        <p15:presenceInfo xmlns:p15="http://schemas.microsoft.com/office/powerpoint/2012/main" userId="S-1-5-21-1177238915-1580436667-839522115-4397" providerId="AD"/>
      </p:ext>
    </p:extLst>
  </p:cmAuthor>
  <p:cmAuthor id="3" name="Ken Owens" initials="KO" lastIdx="83" clrIdx="2">
    <p:extLst>
      <p:ext uri="{19B8F6BF-5375-455C-9EA6-DF929625EA0E}">
        <p15:presenceInfo xmlns:p15="http://schemas.microsoft.com/office/powerpoint/2012/main" userId="ba71206cb4346b40" providerId="Windows Live"/>
      </p:ext>
    </p:extLst>
  </p:cmAuthor>
  <p:cmAuthor id="4" name="Anna Matias" initials="AM" lastIdx="8" clrIdx="3"/>
  <p:cmAuthor id="5" name="Nick Bernoski" initials="NB" lastIdx="4" clrIdx="4">
    <p:extLst>
      <p:ext uri="{19B8F6BF-5375-455C-9EA6-DF929625EA0E}">
        <p15:presenceInfo xmlns:p15="http://schemas.microsoft.com/office/powerpoint/2012/main" userId="S-1-5-21-1177238915-1580436667-839522115-4452" providerId="AD"/>
      </p:ext>
    </p:extLst>
  </p:cmAuthor>
  <p:cmAuthor id="6" name="Abhishek Shukla" initials="AS" lastIdx="1" clrIdx="5"/>
  <p:cmAuthor id="7" name="Brian Ott" initials="BO" lastIdx="3" clrIdx="6"/>
  <p:cmAuthor id="8" name="Chris Helmers" initials="CH" lastIdx="2" clrIdx="7"/>
  <p:cmAuthor id="9" name="Lena Goodwin" initials="LAG" lastIdx="97" clrIdx="8">
    <p:extLst>
      <p:ext uri="{19B8F6BF-5375-455C-9EA6-DF929625EA0E}">
        <p15:presenceInfo xmlns:p15="http://schemas.microsoft.com/office/powerpoint/2012/main" userId="Lena Goodwin" providerId="None"/>
      </p:ext>
    </p:extLst>
  </p:cmAuthor>
  <p:cmAuthor id="10" name="Hilary Osborn" initials="HO" lastIdx="81" clrIdx="9">
    <p:extLst>
      <p:ext uri="{19B8F6BF-5375-455C-9EA6-DF929625EA0E}">
        <p15:presenceInfo xmlns:p15="http://schemas.microsoft.com/office/powerpoint/2012/main" userId="S-1-5-21-1177238915-1580436667-839522115-21290" providerId="AD"/>
      </p:ext>
    </p:extLst>
  </p:cmAuthor>
  <p:cmAuthor id="11" name="Paul Whitelaw" initials="PW" lastIdx="12" clrIdx="10">
    <p:extLst>
      <p:ext uri="{19B8F6BF-5375-455C-9EA6-DF929625EA0E}">
        <p15:presenceInfo xmlns:p15="http://schemas.microsoft.com/office/powerpoint/2012/main" userId="S-1-5-21-1177238915-1580436667-839522115-6543" providerId="AD"/>
      </p:ext>
    </p:extLst>
  </p:cmAuthor>
  <p:cmAuthor id="12" name="Kenneth Owens" initials="KO [2]" lastIdx="1" clrIdx="11">
    <p:extLst>
      <p:ext uri="{19B8F6BF-5375-455C-9EA6-DF929625EA0E}">
        <p15:presenceInfo xmlns:p15="http://schemas.microsoft.com/office/powerpoint/2012/main" userId="S::kowens@willdan.com::b9618a51-2f89-450c-a576-7506ae403bdb" providerId="AD"/>
      </p:ext>
    </p:extLst>
  </p:cmAuthor>
  <p:cmAuthor id="13" name="Chris Fisher" initials="CF" lastIdx="3" clrIdx="12">
    <p:extLst>
      <p:ext uri="{19B8F6BF-5375-455C-9EA6-DF929625EA0E}">
        <p15:presenceInfo xmlns:p15="http://schemas.microsoft.com/office/powerpoint/2012/main" userId="S::CFisher@willdan.com::12087016-6285-4888-814d-46ea346956e1" providerId="AD"/>
      </p:ext>
    </p:extLst>
  </p:cmAuthor>
  <p:cmAuthor id="14" name="Nicolle Stormon" initials="NS" lastIdx="2" clrIdx="13">
    <p:extLst>
      <p:ext uri="{19B8F6BF-5375-455C-9EA6-DF929625EA0E}">
        <p15:presenceInfo xmlns:p15="http://schemas.microsoft.com/office/powerpoint/2012/main" userId="S-1-5-21-1177238915-1580436667-839522115-149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4198E7"/>
    <a:srgbClr val="005692"/>
    <a:srgbClr val="75C7FF"/>
    <a:srgbClr val="58A618"/>
    <a:srgbClr val="003865"/>
    <a:srgbClr val="8893A0"/>
    <a:srgbClr val="E3771D"/>
    <a:srgbClr val="9900CC"/>
    <a:srgbClr val="00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6111" autoAdjust="0"/>
  </p:normalViewPr>
  <p:slideViewPr>
    <p:cSldViewPr snapToGrid="0">
      <p:cViewPr varScale="1">
        <p:scale>
          <a:sx n="109" d="100"/>
          <a:sy n="109" d="100"/>
        </p:scale>
        <p:origin x="6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202" d="100"/>
          <a:sy n="202" d="100"/>
        </p:scale>
        <p:origin x="115" y="-161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FD6A6-A811-4480-9C37-E8D542C538F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542184E-EA16-485C-9B95-D3419044108E}">
      <dgm:prSet custT="1"/>
      <dgm:spPr/>
      <dgm:t>
        <a:bodyPr/>
        <a:lstStyle/>
        <a:p>
          <a:pPr>
            <a:defRPr cap="all"/>
          </a:pPr>
          <a:r>
            <a:rPr lang="en-US" sz="1600" dirty="0"/>
            <a:t>Estimate existing development and future growth</a:t>
          </a:r>
        </a:p>
      </dgm:t>
    </dgm:pt>
    <dgm:pt modelId="{11210061-8E6C-45CE-89F7-0CDEAB48F78D}" type="parTrans" cxnId="{E3F772A1-8198-44D8-ACCD-B5E7D0238675}">
      <dgm:prSet/>
      <dgm:spPr/>
      <dgm:t>
        <a:bodyPr/>
        <a:lstStyle/>
        <a:p>
          <a:endParaRPr lang="en-US" sz="1600"/>
        </a:p>
      </dgm:t>
    </dgm:pt>
    <dgm:pt modelId="{4E6FD507-1ABA-4467-A33E-96B9FD9CE535}" type="sibTrans" cxnId="{E3F772A1-8198-44D8-ACCD-B5E7D0238675}">
      <dgm:prSet/>
      <dgm:spPr/>
      <dgm:t>
        <a:bodyPr/>
        <a:lstStyle/>
        <a:p>
          <a:endParaRPr lang="en-US" sz="1600"/>
        </a:p>
      </dgm:t>
    </dgm:pt>
    <dgm:pt modelId="{211C5A88-1C83-40C5-A32C-A3F06A6259B2}">
      <dgm:prSet custT="1"/>
      <dgm:spPr/>
      <dgm:t>
        <a:bodyPr/>
        <a:lstStyle/>
        <a:p>
          <a:pPr>
            <a:defRPr cap="all"/>
          </a:pPr>
          <a:r>
            <a:rPr lang="en-US" sz="1600"/>
            <a:t>Identify facility standards</a:t>
          </a:r>
        </a:p>
      </dgm:t>
    </dgm:pt>
    <dgm:pt modelId="{D1B12A6E-E965-465E-B8C3-70691D77F94F}" type="parTrans" cxnId="{64DECB99-210F-4C11-8C53-C05EDB7DE740}">
      <dgm:prSet/>
      <dgm:spPr/>
      <dgm:t>
        <a:bodyPr/>
        <a:lstStyle/>
        <a:p>
          <a:endParaRPr lang="en-US" sz="1600"/>
        </a:p>
      </dgm:t>
    </dgm:pt>
    <dgm:pt modelId="{876938DF-14EB-430A-9D07-D77AF39C402E}" type="sibTrans" cxnId="{64DECB99-210F-4C11-8C53-C05EDB7DE740}">
      <dgm:prSet/>
      <dgm:spPr/>
      <dgm:t>
        <a:bodyPr/>
        <a:lstStyle/>
        <a:p>
          <a:endParaRPr lang="en-US" sz="1600"/>
        </a:p>
      </dgm:t>
    </dgm:pt>
    <dgm:pt modelId="{1C8965C8-445A-405D-95D4-3A6D2BAB29BC}">
      <dgm:prSet custT="1"/>
      <dgm:spPr/>
      <dgm:t>
        <a:bodyPr/>
        <a:lstStyle/>
        <a:p>
          <a:pPr>
            <a:defRPr cap="all"/>
          </a:pPr>
          <a:r>
            <a:rPr lang="en-US" sz="1600"/>
            <a:t>Determine new facility needs and costs</a:t>
          </a:r>
        </a:p>
      </dgm:t>
    </dgm:pt>
    <dgm:pt modelId="{63A10694-C0B8-4801-A6B8-C64CB01AE648}" type="parTrans" cxnId="{871BEED4-A5C4-4D1D-B71B-0010E30307D6}">
      <dgm:prSet/>
      <dgm:spPr/>
      <dgm:t>
        <a:bodyPr/>
        <a:lstStyle/>
        <a:p>
          <a:endParaRPr lang="en-US" sz="1600"/>
        </a:p>
      </dgm:t>
    </dgm:pt>
    <dgm:pt modelId="{08569EEC-034C-49D2-9D67-F503073A88B2}" type="sibTrans" cxnId="{871BEED4-A5C4-4D1D-B71B-0010E30307D6}">
      <dgm:prSet/>
      <dgm:spPr/>
      <dgm:t>
        <a:bodyPr/>
        <a:lstStyle/>
        <a:p>
          <a:endParaRPr lang="en-US" sz="1600"/>
        </a:p>
      </dgm:t>
    </dgm:pt>
    <dgm:pt modelId="{AAC8C349-B557-4D36-A613-0CC1EAFA5F63}">
      <dgm:prSet custT="1"/>
      <dgm:spPr/>
      <dgm:t>
        <a:bodyPr/>
        <a:lstStyle/>
        <a:p>
          <a:pPr>
            <a:defRPr cap="all"/>
          </a:pPr>
          <a:r>
            <a:rPr lang="en-US" sz="1600"/>
            <a:t>Allocate share to accommodate growth</a:t>
          </a:r>
        </a:p>
      </dgm:t>
    </dgm:pt>
    <dgm:pt modelId="{DE55EE3E-7ECC-4AD7-B978-8915B80027CE}" type="parTrans" cxnId="{A5A86FAA-061F-464A-B3AB-38388086853B}">
      <dgm:prSet/>
      <dgm:spPr/>
      <dgm:t>
        <a:bodyPr/>
        <a:lstStyle/>
        <a:p>
          <a:endParaRPr lang="en-US" sz="1600"/>
        </a:p>
      </dgm:t>
    </dgm:pt>
    <dgm:pt modelId="{F4FF60C8-3B0B-4786-8D54-46C408CC56CB}" type="sibTrans" cxnId="{A5A86FAA-061F-464A-B3AB-38388086853B}">
      <dgm:prSet/>
      <dgm:spPr/>
      <dgm:t>
        <a:bodyPr/>
        <a:lstStyle/>
        <a:p>
          <a:endParaRPr lang="en-US" sz="1600"/>
        </a:p>
      </dgm:t>
    </dgm:pt>
    <dgm:pt modelId="{FF078060-3BE6-4644-8301-F1DB701111B6}">
      <dgm:prSet custT="1"/>
      <dgm:spPr/>
      <dgm:t>
        <a:bodyPr/>
        <a:lstStyle/>
        <a:p>
          <a:pPr>
            <a:defRPr cap="all"/>
          </a:pPr>
          <a:r>
            <a:rPr lang="en-US" sz="1600"/>
            <a:t>Identify alternative funding needs </a:t>
          </a:r>
        </a:p>
      </dgm:t>
    </dgm:pt>
    <dgm:pt modelId="{123BAAF9-8A1D-4E0B-9D35-124A3CF8D760}" type="parTrans" cxnId="{063C8FC7-E7B8-41F1-ACC7-A32701745F9D}">
      <dgm:prSet/>
      <dgm:spPr/>
      <dgm:t>
        <a:bodyPr/>
        <a:lstStyle/>
        <a:p>
          <a:endParaRPr lang="en-US" sz="1600"/>
        </a:p>
      </dgm:t>
    </dgm:pt>
    <dgm:pt modelId="{64397C84-C0F2-4D26-B92B-A2734739D059}" type="sibTrans" cxnId="{063C8FC7-E7B8-41F1-ACC7-A32701745F9D}">
      <dgm:prSet/>
      <dgm:spPr/>
      <dgm:t>
        <a:bodyPr/>
        <a:lstStyle/>
        <a:p>
          <a:endParaRPr lang="en-US" sz="1600"/>
        </a:p>
      </dgm:t>
    </dgm:pt>
    <dgm:pt modelId="{82A57416-F93C-42FA-867B-498701DE3DA5}">
      <dgm:prSet custT="1"/>
      <dgm:spPr/>
      <dgm:t>
        <a:bodyPr/>
        <a:lstStyle/>
        <a:p>
          <a:pPr>
            <a:defRPr cap="all"/>
          </a:pPr>
          <a:r>
            <a:rPr lang="en-US" sz="1600"/>
            <a:t>Calculate fee by allocating costs per unit of new development</a:t>
          </a:r>
        </a:p>
      </dgm:t>
    </dgm:pt>
    <dgm:pt modelId="{F088591B-4003-4AC3-82B1-0522B83EF077}" type="parTrans" cxnId="{4E0CAF0F-1ED7-46B4-A3EF-29A2FFB3456E}">
      <dgm:prSet/>
      <dgm:spPr/>
      <dgm:t>
        <a:bodyPr/>
        <a:lstStyle/>
        <a:p>
          <a:endParaRPr lang="en-US" sz="1600"/>
        </a:p>
      </dgm:t>
    </dgm:pt>
    <dgm:pt modelId="{C5E83E2A-0A64-406E-98C7-521BB071AA1D}" type="sibTrans" cxnId="{4E0CAF0F-1ED7-46B4-A3EF-29A2FFB3456E}">
      <dgm:prSet/>
      <dgm:spPr/>
      <dgm:t>
        <a:bodyPr/>
        <a:lstStyle/>
        <a:p>
          <a:endParaRPr lang="en-US" sz="1600"/>
        </a:p>
      </dgm:t>
    </dgm:pt>
    <dgm:pt modelId="{9CFF99CA-3EE4-4168-8204-29396425428D}" type="pres">
      <dgm:prSet presAssocID="{EE7FD6A6-A811-4480-9C37-E8D542C538F6}" presName="root" presStyleCnt="0">
        <dgm:presLayoutVars>
          <dgm:dir/>
          <dgm:resizeHandles val="exact"/>
        </dgm:presLayoutVars>
      </dgm:prSet>
      <dgm:spPr/>
    </dgm:pt>
    <dgm:pt modelId="{7D3B3768-21A8-476D-AC03-EBCC532DB1B0}" type="pres">
      <dgm:prSet presAssocID="{8542184E-EA16-485C-9B95-D3419044108E}" presName="compNode" presStyleCnt="0"/>
      <dgm:spPr/>
    </dgm:pt>
    <dgm:pt modelId="{FE86FAA4-3E93-440B-A849-71542ACABA81}" type="pres">
      <dgm:prSet presAssocID="{8542184E-EA16-485C-9B95-D3419044108E}" presName="iconBgRect" presStyleLbl="bgShp" presStyleIdx="0" presStyleCnt="6" custLinFactNeighborX="3008" custLinFactNeighborY="1003"/>
      <dgm:spPr>
        <a:prstGeom prst="round2DiagRect">
          <a:avLst>
            <a:gd name="adj1" fmla="val 29727"/>
            <a:gd name="adj2" fmla="val 0"/>
          </a:avLst>
        </a:prstGeom>
      </dgm:spPr>
    </dgm:pt>
    <dgm:pt modelId="{6D79952C-BC9C-4073-AC7C-BD3B2BF80122}" type="pres">
      <dgm:prSet presAssocID="{8542184E-EA16-485C-9B95-D3419044108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69C4396-16F9-413E-B7C9-444363E1FAC5}" type="pres">
      <dgm:prSet presAssocID="{8542184E-EA16-485C-9B95-D3419044108E}" presName="spaceRect" presStyleCnt="0"/>
      <dgm:spPr/>
    </dgm:pt>
    <dgm:pt modelId="{85A53116-7F39-4093-B7F4-6962A648B734}" type="pres">
      <dgm:prSet presAssocID="{8542184E-EA16-485C-9B95-D3419044108E}" presName="textRect" presStyleLbl="revTx" presStyleIdx="0" presStyleCnt="6">
        <dgm:presLayoutVars>
          <dgm:chMax val="1"/>
          <dgm:chPref val="1"/>
        </dgm:presLayoutVars>
      </dgm:prSet>
      <dgm:spPr/>
    </dgm:pt>
    <dgm:pt modelId="{CDD5C09E-4D48-4308-A0CD-A48FD1BCEF01}" type="pres">
      <dgm:prSet presAssocID="{4E6FD507-1ABA-4467-A33E-96B9FD9CE535}" presName="sibTrans" presStyleCnt="0"/>
      <dgm:spPr/>
    </dgm:pt>
    <dgm:pt modelId="{5318FE81-D442-443A-B26F-E790172D5036}" type="pres">
      <dgm:prSet presAssocID="{211C5A88-1C83-40C5-A32C-A3F06A6259B2}" presName="compNode" presStyleCnt="0"/>
      <dgm:spPr/>
    </dgm:pt>
    <dgm:pt modelId="{F0586E89-A0FE-4F1E-B93B-22ED393E40EC}" type="pres">
      <dgm:prSet presAssocID="{211C5A88-1C83-40C5-A32C-A3F06A6259B2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C20C337-759E-4EDF-994B-A5E28B7ECA44}" type="pres">
      <dgm:prSet presAssocID="{211C5A88-1C83-40C5-A32C-A3F06A6259B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D17A3F8-FA2F-4086-9590-646F301FA7AD}" type="pres">
      <dgm:prSet presAssocID="{211C5A88-1C83-40C5-A32C-A3F06A6259B2}" presName="spaceRect" presStyleCnt="0"/>
      <dgm:spPr/>
    </dgm:pt>
    <dgm:pt modelId="{D4F817CF-990E-4B6E-8578-C568D4C5FCE1}" type="pres">
      <dgm:prSet presAssocID="{211C5A88-1C83-40C5-A32C-A3F06A6259B2}" presName="textRect" presStyleLbl="revTx" presStyleIdx="1" presStyleCnt="6">
        <dgm:presLayoutVars>
          <dgm:chMax val="1"/>
          <dgm:chPref val="1"/>
        </dgm:presLayoutVars>
      </dgm:prSet>
      <dgm:spPr/>
    </dgm:pt>
    <dgm:pt modelId="{92400FF5-1BD0-431E-A5DB-0541794CCB7E}" type="pres">
      <dgm:prSet presAssocID="{876938DF-14EB-430A-9D07-D77AF39C402E}" presName="sibTrans" presStyleCnt="0"/>
      <dgm:spPr/>
    </dgm:pt>
    <dgm:pt modelId="{EABC6727-CC4A-48DE-8FF2-A444D44FDD92}" type="pres">
      <dgm:prSet presAssocID="{1C8965C8-445A-405D-95D4-3A6D2BAB29BC}" presName="compNode" presStyleCnt="0"/>
      <dgm:spPr/>
    </dgm:pt>
    <dgm:pt modelId="{09FB5A1E-939A-42F2-84BF-FF325710063E}" type="pres">
      <dgm:prSet presAssocID="{1C8965C8-445A-405D-95D4-3A6D2BAB29BC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A7BFEBD-FCA6-47C0-A549-5C9C51A794EB}" type="pres">
      <dgm:prSet presAssocID="{1C8965C8-445A-405D-95D4-3A6D2BAB29B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5220931-CDFF-4C30-8273-20AD0E32244D}" type="pres">
      <dgm:prSet presAssocID="{1C8965C8-445A-405D-95D4-3A6D2BAB29BC}" presName="spaceRect" presStyleCnt="0"/>
      <dgm:spPr/>
    </dgm:pt>
    <dgm:pt modelId="{5CD0CEC1-6293-4B39-92ED-5E6F90642729}" type="pres">
      <dgm:prSet presAssocID="{1C8965C8-445A-405D-95D4-3A6D2BAB29BC}" presName="textRect" presStyleLbl="revTx" presStyleIdx="2" presStyleCnt="6">
        <dgm:presLayoutVars>
          <dgm:chMax val="1"/>
          <dgm:chPref val="1"/>
        </dgm:presLayoutVars>
      </dgm:prSet>
      <dgm:spPr/>
    </dgm:pt>
    <dgm:pt modelId="{1E935BF8-07B2-4EB0-8E98-176DEE61674D}" type="pres">
      <dgm:prSet presAssocID="{08569EEC-034C-49D2-9D67-F503073A88B2}" presName="sibTrans" presStyleCnt="0"/>
      <dgm:spPr/>
    </dgm:pt>
    <dgm:pt modelId="{F293324C-0268-4B54-8163-D17964BCCF61}" type="pres">
      <dgm:prSet presAssocID="{AAC8C349-B557-4D36-A613-0CC1EAFA5F63}" presName="compNode" presStyleCnt="0"/>
      <dgm:spPr/>
    </dgm:pt>
    <dgm:pt modelId="{97FFFCE4-383E-4B45-B914-F5E4D51B93E1}" type="pres">
      <dgm:prSet presAssocID="{AAC8C349-B557-4D36-A613-0CC1EAFA5F63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1D85314-34A7-4A49-BDDC-F8C45A94BDF0}" type="pres">
      <dgm:prSet presAssocID="{AAC8C349-B557-4D36-A613-0CC1EAFA5F6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4FA8847-BB34-4AAF-8B4D-2ECAF1CD26D1}" type="pres">
      <dgm:prSet presAssocID="{AAC8C349-B557-4D36-A613-0CC1EAFA5F63}" presName="spaceRect" presStyleCnt="0"/>
      <dgm:spPr/>
    </dgm:pt>
    <dgm:pt modelId="{466135EA-E424-4BD8-86F1-D0D1ECFAB16D}" type="pres">
      <dgm:prSet presAssocID="{AAC8C349-B557-4D36-A613-0CC1EAFA5F63}" presName="textRect" presStyleLbl="revTx" presStyleIdx="3" presStyleCnt="6">
        <dgm:presLayoutVars>
          <dgm:chMax val="1"/>
          <dgm:chPref val="1"/>
        </dgm:presLayoutVars>
      </dgm:prSet>
      <dgm:spPr/>
    </dgm:pt>
    <dgm:pt modelId="{138894CB-ED14-44F8-B222-BCDA3DCCFF2C}" type="pres">
      <dgm:prSet presAssocID="{F4FF60C8-3B0B-4786-8D54-46C408CC56CB}" presName="sibTrans" presStyleCnt="0"/>
      <dgm:spPr/>
    </dgm:pt>
    <dgm:pt modelId="{1FF39E30-5C7A-4B55-B9D9-DAB05BB14B25}" type="pres">
      <dgm:prSet presAssocID="{FF078060-3BE6-4644-8301-F1DB701111B6}" presName="compNode" presStyleCnt="0"/>
      <dgm:spPr/>
    </dgm:pt>
    <dgm:pt modelId="{7DA96D26-DB82-4828-81E5-8C1CF33D7CB7}" type="pres">
      <dgm:prSet presAssocID="{FF078060-3BE6-4644-8301-F1DB701111B6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0284804-8CCE-407B-86B9-C4D9BFDF6FDC}" type="pres">
      <dgm:prSet presAssocID="{FF078060-3BE6-4644-8301-F1DB701111B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A116087-AB37-4A40-A77A-C0B1741DCD29}" type="pres">
      <dgm:prSet presAssocID="{FF078060-3BE6-4644-8301-F1DB701111B6}" presName="spaceRect" presStyleCnt="0"/>
      <dgm:spPr/>
    </dgm:pt>
    <dgm:pt modelId="{2555EFA9-B101-441B-A8AC-751E0BE9B1DE}" type="pres">
      <dgm:prSet presAssocID="{FF078060-3BE6-4644-8301-F1DB701111B6}" presName="textRect" presStyleLbl="revTx" presStyleIdx="4" presStyleCnt="6">
        <dgm:presLayoutVars>
          <dgm:chMax val="1"/>
          <dgm:chPref val="1"/>
        </dgm:presLayoutVars>
      </dgm:prSet>
      <dgm:spPr/>
    </dgm:pt>
    <dgm:pt modelId="{7B0A6AE8-BCCB-45EC-82A9-FE8C32D33DE3}" type="pres">
      <dgm:prSet presAssocID="{64397C84-C0F2-4D26-B92B-A2734739D059}" presName="sibTrans" presStyleCnt="0"/>
      <dgm:spPr/>
    </dgm:pt>
    <dgm:pt modelId="{DCEDB247-C668-46C8-A6EC-A13C0C092C16}" type="pres">
      <dgm:prSet presAssocID="{82A57416-F93C-42FA-867B-498701DE3DA5}" presName="compNode" presStyleCnt="0"/>
      <dgm:spPr/>
    </dgm:pt>
    <dgm:pt modelId="{F54B0D2D-8428-4CF9-A279-83047569ED8A}" type="pres">
      <dgm:prSet presAssocID="{82A57416-F93C-42FA-867B-498701DE3DA5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21BF906-B723-4984-8953-2BDF0FA5551F}" type="pres">
      <dgm:prSet presAssocID="{82A57416-F93C-42FA-867B-498701DE3DA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FCAD4643-350F-464A-BEF4-0D61C947D7AD}" type="pres">
      <dgm:prSet presAssocID="{82A57416-F93C-42FA-867B-498701DE3DA5}" presName="spaceRect" presStyleCnt="0"/>
      <dgm:spPr/>
    </dgm:pt>
    <dgm:pt modelId="{FD3FB944-280E-4A39-8209-2620D376FE0E}" type="pres">
      <dgm:prSet presAssocID="{82A57416-F93C-42FA-867B-498701DE3DA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1B6C202-23DD-4E5E-87FF-6428D234278F}" type="presOf" srcId="{1C8965C8-445A-405D-95D4-3A6D2BAB29BC}" destId="{5CD0CEC1-6293-4B39-92ED-5E6F90642729}" srcOrd="0" destOrd="0" presId="urn:microsoft.com/office/officeart/2018/5/layout/IconLeafLabelList"/>
    <dgm:cxn modelId="{4E0CAF0F-1ED7-46B4-A3EF-29A2FFB3456E}" srcId="{EE7FD6A6-A811-4480-9C37-E8D542C538F6}" destId="{82A57416-F93C-42FA-867B-498701DE3DA5}" srcOrd="5" destOrd="0" parTransId="{F088591B-4003-4AC3-82B1-0522B83EF077}" sibTransId="{C5E83E2A-0A64-406E-98C7-521BB071AA1D}"/>
    <dgm:cxn modelId="{E3D29D5E-D446-47B6-B18C-2BB36DC2C3C5}" type="presOf" srcId="{FF078060-3BE6-4644-8301-F1DB701111B6}" destId="{2555EFA9-B101-441B-A8AC-751E0BE9B1DE}" srcOrd="0" destOrd="0" presId="urn:microsoft.com/office/officeart/2018/5/layout/IconLeafLabelList"/>
    <dgm:cxn modelId="{492C027B-330F-4941-A43C-B4C14EEB00E6}" type="presOf" srcId="{82A57416-F93C-42FA-867B-498701DE3DA5}" destId="{FD3FB944-280E-4A39-8209-2620D376FE0E}" srcOrd="0" destOrd="0" presId="urn:microsoft.com/office/officeart/2018/5/layout/IconLeafLabelList"/>
    <dgm:cxn modelId="{64DECB99-210F-4C11-8C53-C05EDB7DE740}" srcId="{EE7FD6A6-A811-4480-9C37-E8D542C538F6}" destId="{211C5A88-1C83-40C5-A32C-A3F06A6259B2}" srcOrd="1" destOrd="0" parTransId="{D1B12A6E-E965-465E-B8C3-70691D77F94F}" sibTransId="{876938DF-14EB-430A-9D07-D77AF39C402E}"/>
    <dgm:cxn modelId="{E3F772A1-8198-44D8-ACCD-B5E7D0238675}" srcId="{EE7FD6A6-A811-4480-9C37-E8D542C538F6}" destId="{8542184E-EA16-485C-9B95-D3419044108E}" srcOrd="0" destOrd="0" parTransId="{11210061-8E6C-45CE-89F7-0CDEAB48F78D}" sibTransId="{4E6FD507-1ABA-4467-A33E-96B9FD9CE535}"/>
    <dgm:cxn modelId="{A5A86FAA-061F-464A-B3AB-38388086853B}" srcId="{EE7FD6A6-A811-4480-9C37-E8D542C538F6}" destId="{AAC8C349-B557-4D36-A613-0CC1EAFA5F63}" srcOrd="3" destOrd="0" parTransId="{DE55EE3E-7ECC-4AD7-B978-8915B80027CE}" sibTransId="{F4FF60C8-3B0B-4786-8D54-46C408CC56CB}"/>
    <dgm:cxn modelId="{A586E5AD-A7D8-4FC9-A875-59FA65FD975F}" type="presOf" srcId="{8542184E-EA16-485C-9B95-D3419044108E}" destId="{85A53116-7F39-4093-B7F4-6962A648B734}" srcOrd="0" destOrd="0" presId="urn:microsoft.com/office/officeart/2018/5/layout/IconLeafLabelList"/>
    <dgm:cxn modelId="{A98116B5-9A68-4899-B447-5FA589C1BDEE}" type="presOf" srcId="{211C5A88-1C83-40C5-A32C-A3F06A6259B2}" destId="{D4F817CF-990E-4B6E-8578-C568D4C5FCE1}" srcOrd="0" destOrd="0" presId="urn:microsoft.com/office/officeart/2018/5/layout/IconLeafLabelList"/>
    <dgm:cxn modelId="{063C8FC7-E7B8-41F1-ACC7-A32701745F9D}" srcId="{EE7FD6A6-A811-4480-9C37-E8D542C538F6}" destId="{FF078060-3BE6-4644-8301-F1DB701111B6}" srcOrd="4" destOrd="0" parTransId="{123BAAF9-8A1D-4E0B-9D35-124A3CF8D760}" sibTransId="{64397C84-C0F2-4D26-B92B-A2734739D059}"/>
    <dgm:cxn modelId="{C53383CF-F163-48B7-8A6A-9A658D4F80D8}" type="presOf" srcId="{EE7FD6A6-A811-4480-9C37-E8D542C538F6}" destId="{9CFF99CA-3EE4-4168-8204-29396425428D}" srcOrd="0" destOrd="0" presId="urn:microsoft.com/office/officeart/2018/5/layout/IconLeafLabelList"/>
    <dgm:cxn modelId="{871BEED4-A5C4-4D1D-B71B-0010E30307D6}" srcId="{EE7FD6A6-A811-4480-9C37-E8D542C538F6}" destId="{1C8965C8-445A-405D-95D4-3A6D2BAB29BC}" srcOrd="2" destOrd="0" parTransId="{63A10694-C0B8-4801-A6B8-C64CB01AE648}" sibTransId="{08569EEC-034C-49D2-9D67-F503073A88B2}"/>
    <dgm:cxn modelId="{91C4CDDA-53CD-4C41-BF06-82D21F3AEA46}" type="presOf" srcId="{AAC8C349-B557-4D36-A613-0CC1EAFA5F63}" destId="{466135EA-E424-4BD8-86F1-D0D1ECFAB16D}" srcOrd="0" destOrd="0" presId="urn:microsoft.com/office/officeart/2018/5/layout/IconLeafLabelList"/>
    <dgm:cxn modelId="{00175366-DBFF-4CFC-AA89-93BF1EAF49D4}" type="presParOf" srcId="{9CFF99CA-3EE4-4168-8204-29396425428D}" destId="{7D3B3768-21A8-476D-AC03-EBCC532DB1B0}" srcOrd="0" destOrd="0" presId="urn:microsoft.com/office/officeart/2018/5/layout/IconLeafLabelList"/>
    <dgm:cxn modelId="{69C98358-8466-4855-813F-FED220EC0A12}" type="presParOf" srcId="{7D3B3768-21A8-476D-AC03-EBCC532DB1B0}" destId="{FE86FAA4-3E93-440B-A849-71542ACABA81}" srcOrd="0" destOrd="0" presId="urn:microsoft.com/office/officeart/2018/5/layout/IconLeafLabelList"/>
    <dgm:cxn modelId="{FC85CC10-4A82-4436-806B-F131C004EA5B}" type="presParOf" srcId="{7D3B3768-21A8-476D-AC03-EBCC532DB1B0}" destId="{6D79952C-BC9C-4073-AC7C-BD3B2BF80122}" srcOrd="1" destOrd="0" presId="urn:microsoft.com/office/officeart/2018/5/layout/IconLeafLabelList"/>
    <dgm:cxn modelId="{C426FE82-A82A-41ED-BC15-0889C7C0EF58}" type="presParOf" srcId="{7D3B3768-21A8-476D-AC03-EBCC532DB1B0}" destId="{F69C4396-16F9-413E-B7C9-444363E1FAC5}" srcOrd="2" destOrd="0" presId="urn:microsoft.com/office/officeart/2018/5/layout/IconLeafLabelList"/>
    <dgm:cxn modelId="{4FDC9804-6A3B-4635-83F6-E3BFC3ADE39C}" type="presParOf" srcId="{7D3B3768-21A8-476D-AC03-EBCC532DB1B0}" destId="{85A53116-7F39-4093-B7F4-6962A648B734}" srcOrd="3" destOrd="0" presId="urn:microsoft.com/office/officeart/2018/5/layout/IconLeafLabelList"/>
    <dgm:cxn modelId="{AFC58A66-9CC5-4F17-9777-CFEDED3DF8BD}" type="presParOf" srcId="{9CFF99CA-3EE4-4168-8204-29396425428D}" destId="{CDD5C09E-4D48-4308-A0CD-A48FD1BCEF01}" srcOrd="1" destOrd="0" presId="urn:microsoft.com/office/officeart/2018/5/layout/IconLeafLabelList"/>
    <dgm:cxn modelId="{B3297140-0665-4E22-BDAA-58B1B1493069}" type="presParOf" srcId="{9CFF99CA-3EE4-4168-8204-29396425428D}" destId="{5318FE81-D442-443A-B26F-E790172D5036}" srcOrd="2" destOrd="0" presId="urn:microsoft.com/office/officeart/2018/5/layout/IconLeafLabelList"/>
    <dgm:cxn modelId="{D85F985E-48F7-446F-91AD-DDFB39F98E1B}" type="presParOf" srcId="{5318FE81-D442-443A-B26F-E790172D5036}" destId="{F0586E89-A0FE-4F1E-B93B-22ED393E40EC}" srcOrd="0" destOrd="0" presId="urn:microsoft.com/office/officeart/2018/5/layout/IconLeafLabelList"/>
    <dgm:cxn modelId="{0573B94A-86E3-4D05-87ED-C71CC8159627}" type="presParOf" srcId="{5318FE81-D442-443A-B26F-E790172D5036}" destId="{CC20C337-759E-4EDF-994B-A5E28B7ECA44}" srcOrd="1" destOrd="0" presId="urn:microsoft.com/office/officeart/2018/5/layout/IconLeafLabelList"/>
    <dgm:cxn modelId="{8B3C35AA-817C-45D6-8ED2-C324B1518A99}" type="presParOf" srcId="{5318FE81-D442-443A-B26F-E790172D5036}" destId="{6D17A3F8-FA2F-4086-9590-646F301FA7AD}" srcOrd="2" destOrd="0" presId="urn:microsoft.com/office/officeart/2018/5/layout/IconLeafLabelList"/>
    <dgm:cxn modelId="{486EB1ED-EFD1-4134-B71C-6FD427783530}" type="presParOf" srcId="{5318FE81-D442-443A-B26F-E790172D5036}" destId="{D4F817CF-990E-4B6E-8578-C568D4C5FCE1}" srcOrd="3" destOrd="0" presId="urn:microsoft.com/office/officeart/2018/5/layout/IconLeafLabelList"/>
    <dgm:cxn modelId="{A32AF4A5-8BE9-466C-982A-2165F57CA773}" type="presParOf" srcId="{9CFF99CA-3EE4-4168-8204-29396425428D}" destId="{92400FF5-1BD0-431E-A5DB-0541794CCB7E}" srcOrd="3" destOrd="0" presId="urn:microsoft.com/office/officeart/2018/5/layout/IconLeafLabelList"/>
    <dgm:cxn modelId="{F5AE641A-57FD-4F2C-843B-D8711A3788D7}" type="presParOf" srcId="{9CFF99CA-3EE4-4168-8204-29396425428D}" destId="{EABC6727-CC4A-48DE-8FF2-A444D44FDD92}" srcOrd="4" destOrd="0" presId="urn:microsoft.com/office/officeart/2018/5/layout/IconLeafLabelList"/>
    <dgm:cxn modelId="{A910D5F5-1102-4A68-9ACA-A4C5748D66F7}" type="presParOf" srcId="{EABC6727-CC4A-48DE-8FF2-A444D44FDD92}" destId="{09FB5A1E-939A-42F2-84BF-FF325710063E}" srcOrd="0" destOrd="0" presId="urn:microsoft.com/office/officeart/2018/5/layout/IconLeafLabelList"/>
    <dgm:cxn modelId="{9BE94BF8-8250-4322-813F-E29CC60DD080}" type="presParOf" srcId="{EABC6727-CC4A-48DE-8FF2-A444D44FDD92}" destId="{6A7BFEBD-FCA6-47C0-A549-5C9C51A794EB}" srcOrd="1" destOrd="0" presId="urn:microsoft.com/office/officeart/2018/5/layout/IconLeafLabelList"/>
    <dgm:cxn modelId="{2701A08B-59E0-4003-B43D-966699E4FAE3}" type="presParOf" srcId="{EABC6727-CC4A-48DE-8FF2-A444D44FDD92}" destId="{55220931-CDFF-4C30-8273-20AD0E32244D}" srcOrd="2" destOrd="0" presId="urn:microsoft.com/office/officeart/2018/5/layout/IconLeafLabelList"/>
    <dgm:cxn modelId="{A057ADDB-3E8C-4DAC-B665-5E94F7746625}" type="presParOf" srcId="{EABC6727-CC4A-48DE-8FF2-A444D44FDD92}" destId="{5CD0CEC1-6293-4B39-92ED-5E6F90642729}" srcOrd="3" destOrd="0" presId="urn:microsoft.com/office/officeart/2018/5/layout/IconLeafLabelList"/>
    <dgm:cxn modelId="{01867659-A454-4AF1-B506-F9DA63D09F85}" type="presParOf" srcId="{9CFF99CA-3EE4-4168-8204-29396425428D}" destId="{1E935BF8-07B2-4EB0-8E98-176DEE61674D}" srcOrd="5" destOrd="0" presId="urn:microsoft.com/office/officeart/2018/5/layout/IconLeafLabelList"/>
    <dgm:cxn modelId="{33B0E558-83CA-429A-B9E9-5905882BF50E}" type="presParOf" srcId="{9CFF99CA-3EE4-4168-8204-29396425428D}" destId="{F293324C-0268-4B54-8163-D17964BCCF61}" srcOrd="6" destOrd="0" presId="urn:microsoft.com/office/officeart/2018/5/layout/IconLeafLabelList"/>
    <dgm:cxn modelId="{3823EF4B-0485-4E55-B0C3-202147EFF77E}" type="presParOf" srcId="{F293324C-0268-4B54-8163-D17964BCCF61}" destId="{97FFFCE4-383E-4B45-B914-F5E4D51B93E1}" srcOrd="0" destOrd="0" presId="urn:microsoft.com/office/officeart/2018/5/layout/IconLeafLabelList"/>
    <dgm:cxn modelId="{B1C2CA96-2485-466E-A115-A1B1BD76E791}" type="presParOf" srcId="{F293324C-0268-4B54-8163-D17964BCCF61}" destId="{A1D85314-34A7-4A49-BDDC-F8C45A94BDF0}" srcOrd="1" destOrd="0" presId="urn:microsoft.com/office/officeart/2018/5/layout/IconLeafLabelList"/>
    <dgm:cxn modelId="{8C585B38-EFE4-4E82-AA62-3F63CF6A5CE4}" type="presParOf" srcId="{F293324C-0268-4B54-8163-D17964BCCF61}" destId="{B4FA8847-BB34-4AAF-8B4D-2ECAF1CD26D1}" srcOrd="2" destOrd="0" presId="urn:microsoft.com/office/officeart/2018/5/layout/IconLeafLabelList"/>
    <dgm:cxn modelId="{D13065B0-37AA-488C-B7C3-B7C194826D4E}" type="presParOf" srcId="{F293324C-0268-4B54-8163-D17964BCCF61}" destId="{466135EA-E424-4BD8-86F1-D0D1ECFAB16D}" srcOrd="3" destOrd="0" presId="urn:microsoft.com/office/officeart/2018/5/layout/IconLeafLabelList"/>
    <dgm:cxn modelId="{B660E02E-0CAB-41EB-B113-433AD9EC5D79}" type="presParOf" srcId="{9CFF99CA-3EE4-4168-8204-29396425428D}" destId="{138894CB-ED14-44F8-B222-BCDA3DCCFF2C}" srcOrd="7" destOrd="0" presId="urn:microsoft.com/office/officeart/2018/5/layout/IconLeafLabelList"/>
    <dgm:cxn modelId="{97CB4B62-EA23-4661-894C-4BC10FF7260D}" type="presParOf" srcId="{9CFF99CA-3EE4-4168-8204-29396425428D}" destId="{1FF39E30-5C7A-4B55-B9D9-DAB05BB14B25}" srcOrd="8" destOrd="0" presId="urn:microsoft.com/office/officeart/2018/5/layout/IconLeafLabelList"/>
    <dgm:cxn modelId="{89F95E71-EB4C-40BE-B9A5-C8B4B9CA9DC2}" type="presParOf" srcId="{1FF39E30-5C7A-4B55-B9D9-DAB05BB14B25}" destId="{7DA96D26-DB82-4828-81E5-8C1CF33D7CB7}" srcOrd="0" destOrd="0" presId="urn:microsoft.com/office/officeart/2018/5/layout/IconLeafLabelList"/>
    <dgm:cxn modelId="{43376D16-0087-4E3C-80DB-D9870404D5FE}" type="presParOf" srcId="{1FF39E30-5C7A-4B55-B9D9-DAB05BB14B25}" destId="{80284804-8CCE-407B-86B9-C4D9BFDF6FDC}" srcOrd="1" destOrd="0" presId="urn:microsoft.com/office/officeart/2018/5/layout/IconLeafLabelList"/>
    <dgm:cxn modelId="{581CF36F-1F35-45C6-B3B7-256C016136EE}" type="presParOf" srcId="{1FF39E30-5C7A-4B55-B9D9-DAB05BB14B25}" destId="{5A116087-AB37-4A40-A77A-C0B1741DCD29}" srcOrd="2" destOrd="0" presId="urn:microsoft.com/office/officeart/2018/5/layout/IconLeafLabelList"/>
    <dgm:cxn modelId="{B1CB9E11-F967-4C40-BEFD-CC7B23FB32BB}" type="presParOf" srcId="{1FF39E30-5C7A-4B55-B9D9-DAB05BB14B25}" destId="{2555EFA9-B101-441B-A8AC-751E0BE9B1DE}" srcOrd="3" destOrd="0" presId="urn:microsoft.com/office/officeart/2018/5/layout/IconLeafLabelList"/>
    <dgm:cxn modelId="{1AF381A2-73A9-4DB8-BFDF-DA8F1BB1635D}" type="presParOf" srcId="{9CFF99CA-3EE4-4168-8204-29396425428D}" destId="{7B0A6AE8-BCCB-45EC-82A9-FE8C32D33DE3}" srcOrd="9" destOrd="0" presId="urn:microsoft.com/office/officeart/2018/5/layout/IconLeafLabelList"/>
    <dgm:cxn modelId="{4C4AA25E-CF70-4D4C-BB05-371C736E7873}" type="presParOf" srcId="{9CFF99CA-3EE4-4168-8204-29396425428D}" destId="{DCEDB247-C668-46C8-A6EC-A13C0C092C16}" srcOrd="10" destOrd="0" presId="urn:microsoft.com/office/officeart/2018/5/layout/IconLeafLabelList"/>
    <dgm:cxn modelId="{56F4DADC-D03B-4F91-A571-94EBF2D003EC}" type="presParOf" srcId="{DCEDB247-C668-46C8-A6EC-A13C0C092C16}" destId="{F54B0D2D-8428-4CF9-A279-83047569ED8A}" srcOrd="0" destOrd="0" presId="urn:microsoft.com/office/officeart/2018/5/layout/IconLeafLabelList"/>
    <dgm:cxn modelId="{21A49489-D340-4D58-9128-E059D0BB12FA}" type="presParOf" srcId="{DCEDB247-C668-46C8-A6EC-A13C0C092C16}" destId="{521BF906-B723-4984-8953-2BDF0FA5551F}" srcOrd="1" destOrd="0" presId="urn:microsoft.com/office/officeart/2018/5/layout/IconLeafLabelList"/>
    <dgm:cxn modelId="{D92C38B5-0FC1-4062-BE38-50ED9081F6C6}" type="presParOf" srcId="{DCEDB247-C668-46C8-A6EC-A13C0C092C16}" destId="{FCAD4643-350F-464A-BEF4-0D61C947D7AD}" srcOrd="2" destOrd="0" presId="urn:microsoft.com/office/officeart/2018/5/layout/IconLeafLabelList"/>
    <dgm:cxn modelId="{E59746C8-51B5-4F70-A75B-FD99AD5FB4B5}" type="presParOf" srcId="{DCEDB247-C668-46C8-A6EC-A13C0C092C16}" destId="{FD3FB944-280E-4A39-8209-2620D376FE0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FAA4-3E93-440B-A849-71542ACABA81}">
      <dsp:nvSpPr>
        <dsp:cNvPr id="0" name=""/>
        <dsp:cNvSpPr/>
      </dsp:nvSpPr>
      <dsp:spPr>
        <a:xfrm>
          <a:off x="816793" y="10765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9952C-BC9C-4073-AC7C-BD3B2BF80122}">
      <dsp:nvSpPr>
        <dsp:cNvPr id="0" name=""/>
        <dsp:cNvSpPr/>
      </dsp:nvSpPr>
      <dsp:spPr>
        <a:xfrm>
          <a:off x="987148" y="199782"/>
          <a:ext cx="534023" cy="534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53116-7F39-4093-B7F4-6962A648B734}">
      <dsp:nvSpPr>
        <dsp:cNvPr id="0" name=""/>
        <dsp:cNvSpPr/>
      </dsp:nvSpPr>
      <dsp:spPr>
        <a:xfrm>
          <a:off x="491269" y="1222055"/>
          <a:ext cx="1525781" cy="76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Estimate existing development and future growth</a:t>
          </a:r>
        </a:p>
      </dsp:txBody>
      <dsp:txXfrm>
        <a:off x="491269" y="1222055"/>
        <a:ext cx="1525781" cy="762890"/>
      </dsp:txXfrm>
    </dsp:sp>
    <dsp:sp modelId="{F0586E89-A0FE-4F1E-B93B-22ED393E40EC}">
      <dsp:nvSpPr>
        <dsp:cNvPr id="0" name=""/>
        <dsp:cNvSpPr/>
      </dsp:nvSpPr>
      <dsp:spPr>
        <a:xfrm>
          <a:off x="2581590" y="1430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0C337-759E-4EDF-994B-A5E28B7ECA44}">
      <dsp:nvSpPr>
        <dsp:cNvPr id="0" name=""/>
        <dsp:cNvSpPr/>
      </dsp:nvSpPr>
      <dsp:spPr>
        <a:xfrm>
          <a:off x="2779941" y="199782"/>
          <a:ext cx="534023" cy="534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817CF-990E-4B6E-8578-C568D4C5FCE1}">
      <dsp:nvSpPr>
        <dsp:cNvPr id="0" name=""/>
        <dsp:cNvSpPr/>
      </dsp:nvSpPr>
      <dsp:spPr>
        <a:xfrm>
          <a:off x="2284062" y="1222055"/>
          <a:ext cx="1525781" cy="76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Identify facility standards</a:t>
          </a:r>
        </a:p>
      </dsp:txBody>
      <dsp:txXfrm>
        <a:off x="2284062" y="1222055"/>
        <a:ext cx="1525781" cy="762890"/>
      </dsp:txXfrm>
    </dsp:sp>
    <dsp:sp modelId="{09FB5A1E-939A-42F2-84BF-FF325710063E}">
      <dsp:nvSpPr>
        <dsp:cNvPr id="0" name=""/>
        <dsp:cNvSpPr/>
      </dsp:nvSpPr>
      <dsp:spPr>
        <a:xfrm>
          <a:off x="4374383" y="1430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BFEBD-FCA6-47C0-A549-5C9C51A794EB}">
      <dsp:nvSpPr>
        <dsp:cNvPr id="0" name=""/>
        <dsp:cNvSpPr/>
      </dsp:nvSpPr>
      <dsp:spPr>
        <a:xfrm>
          <a:off x="4572734" y="199782"/>
          <a:ext cx="534023" cy="534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0CEC1-6293-4B39-92ED-5E6F90642729}">
      <dsp:nvSpPr>
        <dsp:cNvPr id="0" name=""/>
        <dsp:cNvSpPr/>
      </dsp:nvSpPr>
      <dsp:spPr>
        <a:xfrm>
          <a:off x="4076855" y="1222055"/>
          <a:ext cx="1525781" cy="76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Determine new facility needs and costs</a:t>
          </a:r>
        </a:p>
      </dsp:txBody>
      <dsp:txXfrm>
        <a:off x="4076855" y="1222055"/>
        <a:ext cx="1525781" cy="762890"/>
      </dsp:txXfrm>
    </dsp:sp>
    <dsp:sp modelId="{97FFFCE4-383E-4B45-B914-F5E4D51B93E1}">
      <dsp:nvSpPr>
        <dsp:cNvPr id="0" name=""/>
        <dsp:cNvSpPr/>
      </dsp:nvSpPr>
      <dsp:spPr>
        <a:xfrm>
          <a:off x="6167176" y="1430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85314-34A7-4A49-BDDC-F8C45A94BDF0}">
      <dsp:nvSpPr>
        <dsp:cNvPr id="0" name=""/>
        <dsp:cNvSpPr/>
      </dsp:nvSpPr>
      <dsp:spPr>
        <a:xfrm>
          <a:off x="6365527" y="199782"/>
          <a:ext cx="534023" cy="5340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35EA-E424-4BD8-86F1-D0D1ECFAB16D}">
      <dsp:nvSpPr>
        <dsp:cNvPr id="0" name=""/>
        <dsp:cNvSpPr/>
      </dsp:nvSpPr>
      <dsp:spPr>
        <a:xfrm>
          <a:off x="5869648" y="1222055"/>
          <a:ext cx="1525781" cy="76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Allocate share to accommodate growth</a:t>
          </a:r>
        </a:p>
      </dsp:txBody>
      <dsp:txXfrm>
        <a:off x="5869648" y="1222055"/>
        <a:ext cx="1525781" cy="762890"/>
      </dsp:txXfrm>
    </dsp:sp>
    <dsp:sp modelId="{7DA96D26-DB82-4828-81E5-8C1CF33D7CB7}">
      <dsp:nvSpPr>
        <dsp:cNvPr id="0" name=""/>
        <dsp:cNvSpPr/>
      </dsp:nvSpPr>
      <dsp:spPr>
        <a:xfrm>
          <a:off x="2581590" y="2366391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84804-8CCE-407B-86B9-C4D9BFDF6FDC}">
      <dsp:nvSpPr>
        <dsp:cNvPr id="0" name=""/>
        <dsp:cNvSpPr/>
      </dsp:nvSpPr>
      <dsp:spPr>
        <a:xfrm>
          <a:off x="2779941" y="2564743"/>
          <a:ext cx="534023" cy="5340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5EFA9-B101-441B-A8AC-751E0BE9B1DE}">
      <dsp:nvSpPr>
        <dsp:cNvPr id="0" name=""/>
        <dsp:cNvSpPr/>
      </dsp:nvSpPr>
      <dsp:spPr>
        <a:xfrm>
          <a:off x="2284062" y="3587016"/>
          <a:ext cx="1525781" cy="76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Identify alternative funding needs </a:t>
          </a:r>
        </a:p>
      </dsp:txBody>
      <dsp:txXfrm>
        <a:off x="2284062" y="3587016"/>
        <a:ext cx="1525781" cy="762890"/>
      </dsp:txXfrm>
    </dsp:sp>
    <dsp:sp modelId="{F54B0D2D-8428-4CF9-A279-83047569ED8A}">
      <dsp:nvSpPr>
        <dsp:cNvPr id="0" name=""/>
        <dsp:cNvSpPr/>
      </dsp:nvSpPr>
      <dsp:spPr>
        <a:xfrm>
          <a:off x="4374383" y="2366391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BF906-B723-4984-8953-2BDF0FA5551F}">
      <dsp:nvSpPr>
        <dsp:cNvPr id="0" name=""/>
        <dsp:cNvSpPr/>
      </dsp:nvSpPr>
      <dsp:spPr>
        <a:xfrm>
          <a:off x="4572734" y="2564743"/>
          <a:ext cx="534023" cy="5340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FB944-280E-4A39-8209-2620D376FE0E}">
      <dsp:nvSpPr>
        <dsp:cNvPr id="0" name=""/>
        <dsp:cNvSpPr/>
      </dsp:nvSpPr>
      <dsp:spPr>
        <a:xfrm>
          <a:off x="4076855" y="3587016"/>
          <a:ext cx="1525781" cy="76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Calculate fee by allocating costs per unit of new development</a:t>
          </a:r>
        </a:p>
      </dsp:txBody>
      <dsp:txXfrm>
        <a:off x="4076855" y="3587016"/>
        <a:ext cx="1525781" cy="762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165CA0-3CA3-4900-98AF-B7F6BD5389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473CE-959E-4516-91B0-8C0BE04B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37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5F391F16-E052-4109-9512-7CAE87706915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9D01F-6412-406A-A930-582F53AE48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031C8-C139-4897-B97C-A77647420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37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960B439F-809D-4540-AF39-6E1F219F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39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40610" cy="18257914"/>
          </a:xfrm>
          <a:prstGeom prst="rect">
            <a:avLst/>
          </a:prstGeom>
        </p:spPr>
        <p:txBody>
          <a:bodyPr vert="horz" lIns="378004" tIns="189002" rIns="378004" bIns="189002" rtlCol="0"/>
          <a:lstStyle>
            <a:lvl1pPr algn="l">
              <a:defRPr sz="4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3867" y="3"/>
            <a:ext cx="4340610" cy="18257914"/>
          </a:xfrm>
          <a:prstGeom prst="rect">
            <a:avLst/>
          </a:prstGeom>
        </p:spPr>
        <p:txBody>
          <a:bodyPr vert="horz" lIns="378004" tIns="189002" rIns="378004" bIns="189002" rtlCol="0"/>
          <a:lstStyle>
            <a:lvl1pPr algn="r">
              <a:defRPr sz="4800"/>
            </a:lvl1pPr>
          </a:lstStyle>
          <a:p>
            <a:fld id="{BF4C55CF-7730-4E6E-93F1-9C8391994CE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4181275" y="45470763"/>
            <a:ext cx="218378088" cy="12283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78004" tIns="189002" rIns="378004" bIns="1890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681" y="175124108"/>
            <a:ext cx="8013434" cy="143283347"/>
          </a:xfrm>
          <a:prstGeom prst="rect">
            <a:avLst/>
          </a:prstGeom>
        </p:spPr>
        <p:txBody>
          <a:bodyPr vert="horz" lIns="378004" tIns="189002" rIns="378004" bIns="1890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345636380"/>
            <a:ext cx="4340610" cy="18257876"/>
          </a:xfrm>
          <a:prstGeom prst="rect">
            <a:avLst/>
          </a:prstGeom>
        </p:spPr>
        <p:txBody>
          <a:bodyPr vert="horz" lIns="378004" tIns="189002" rIns="378004" bIns="189002" rtlCol="0" anchor="b"/>
          <a:lstStyle>
            <a:lvl1pPr algn="l">
              <a:defRPr sz="4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3867" y="345636380"/>
            <a:ext cx="4340610" cy="18257876"/>
          </a:xfrm>
          <a:prstGeom prst="rect">
            <a:avLst/>
          </a:prstGeom>
        </p:spPr>
        <p:txBody>
          <a:bodyPr vert="horz" lIns="378004" tIns="189002" rIns="378004" bIns="189002" rtlCol="0" anchor="b"/>
          <a:lstStyle>
            <a:lvl1pPr algn="r">
              <a:defRPr sz="4800"/>
            </a:lvl1pPr>
          </a:lstStyle>
          <a:p>
            <a:fld id="{CAB5DCCE-0682-4874-8943-93E753619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72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0E182-271B-48EE-9AB8-0CFFE15B4A8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8" y="215900"/>
            <a:ext cx="7132637" cy="401161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979" y="4467724"/>
            <a:ext cx="5887291" cy="4639557"/>
          </a:xfr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28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26467-A5EE-4424-928B-FB51C7C017A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8" y="214313"/>
            <a:ext cx="7069138" cy="39766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671" y="4428453"/>
            <a:ext cx="5818894" cy="45987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0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6387A-E6C2-4C1D-A448-2EA74E571F5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" y="223838"/>
            <a:ext cx="7394575" cy="4160837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034" y="4638914"/>
            <a:ext cx="6112473" cy="48156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CA348-4519-47D3-80EE-C4F1AC98D43A}" type="slidenum">
              <a:rPr lang="en-US"/>
              <a:pPr/>
              <a:t>10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0" y="215900"/>
            <a:ext cx="7107238" cy="399732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701" y="4454082"/>
            <a:ext cx="5800462" cy="462539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ED4447-7933-43E9-955E-B11A087CB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240610"/>
            <a:ext cx="11424549" cy="499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166776-D341-4465-B811-27D84C22A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005841"/>
            <a:ext cx="11424549" cy="5259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F9B97-E275-4A0A-9480-6D3814D66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10772-3A08-4109-A23C-FD94FA04A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/>
          <a:stretch/>
        </p:blipFill>
        <p:spPr>
          <a:xfrm>
            <a:off x="0" y="9978"/>
            <a:ext cx="12201832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478AB5-C559-4A47-965B-D6DBC87FA396}"/>
              </a:ext>
            </a:extLst>
          </p:cNvPr>
          <p:cNvSpPr/>
          <p:nvPr userDrawn="1"/>
        </p:nvSpPr>
        <p:spPr>
          <a:xfrm>
            <a:off x="9833" y="-1"/>
            <a:ext cx="12192001" cy="6858001"/>
          </a:xfrm>
          <a:prstGeom prst="rect">
            <a:avLst/>
          </a:prstGeom>
          <a:solidFill>
            <a:schemeClr val="tx2">
              <a:lumMod val="90000"/>
              <a:lumOff val="1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lowchart: Manual Input 6" descr="##">
            <a:extLst>
              <a:ext uri="{FF2B5EF4-FFF2-40B4-BE49-F238E27FC236}">
                <a16:creationId xmlns:a16="http://schemas.microsoft.com/office/drawing/2014/main" id="{DDF63BB3-7310-4C0F-B3EE-53565AB3757C}"/>
              </a:ext>
            </a:extLst>
          </p:cNvPr>
          <p:cNvSpPr/>
          <p:nvPr userDrawn="1"/>
        </p:nvSpPr>
        <p:spPr>
          <a:xfrm rot="5400000">
            <a:off x="132108" y="-132106"/>
            <a:ext cx="6858001" cy="7122213"/>
          </a:xfrm>
          <a:prstGeom prst="flowChartManualInput">
            <a:avLst/>
          </a:prstGeom>
          <a:solidFill>
            <a:schemeClr val="tx2">
              <a:lumMod val="90000"/>
              <a:lumOff val="10000"/>
              <a:alpha val="81000"/>
            </a:schemeClr>
          </a:solidFill>
          <a:ln>
            <a:noFill/>
          </a:ln>
          <a:effectLst>
            <a:outerShdw blurRad="12700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AB92AB-8EF1-4DBE-A0E9-1B1F5F48C0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2867" y="2936114"/>
            <a:ext cx="7721600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b="1" kern="1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B70FBF-F015-4334-88AE-509E758A7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5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C43A1B-021D-4432-B9F4-7DC5341C3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/>
          <a:stretch/>
        </p:blipFill>
        <p:spPr>
          <a:xfrm>
            <a:off x="0" y="9978"/>
            <a:ext cx="12201832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478AB5-C559-4A47-965B-D6DBC87FA396}"/>
              </a:ext>
            </a:extLst>
          </p:cNvPr>
          <p:cNvSpPr/>
          <p:nvPr userDrawn="1"/>
        </p:nvSpPr>
        <p:spPr>
          <a:xfrm>
            <a:off x="9833" y="-1"/>
            <a:ext cx="12192001" cy="6858001"/>
          </a:xfrm>
          <a:prstGeom prst="rect">
            <a:avLst/>
          </a:prstGeom>
          <a:solidFill>
            <a:schemeClr val="tx2">
              <a:lumMod val="90000"/>
              <a:lumOff val="1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lowchart: Manual Input 6" descr="##">
            <a:extLst>
              <a:ext uri="{FF2B5EF4-FFF2-40B4-BE49-F238E27FC236}">
                <a16:creationId xmlns:a16="http://schemas.microsoft.com/office/drawing/2014/main" id="{DDF63BB3-7310-4C0F-B3EE-53565AB3757C}"/>
              </a:ext>
            </a:extLst>
          </p:cNvPr>
          <p:cNvSpPr/>
          <p:nvPr userDrawn="1"/>
        </p:nvSpPr>
        <p:spPr>
          <a:xfrm rot="5400000">
            <a:off x="132108" y="-132106"/>
            <a:ext cx="6858001" cy="7122213"/>
          </a:xfrm>
          <a:prstGeom prst="flowChartManualInput">
            <a:avLst/>
          </a:prstGeom>
          <a:solidFill>
            <a:schemeClr val="tx2">
              <a:lumMod val="90000"/>
              <a:lumOff val="10000"/>
              <a:alpha val="81000"/>
            </a:schemeClr>
          </a:solidFill>
          <a:ln>
            <a:noFill/>
          </a:ln>
          <a:effectLst>
            <a:outerShdw blurRad="12700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AB92AB-8EF1-4DBE-A0E9-1B1F5F48C0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2867" y="2936114"/>
            <a:ext cx="7721600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b="1" kern="1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B70FBF-F015-4334-88AE-509E758A7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3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lant Sha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9">
            <a:extLst>
              <a:ext uri="{FF2B5EF4-FFF2-40B4-BE49-F238E27FC236}">
                <a16:creationId xmlns:a16="http://schemas.microsoft.com/office/drawing/2014/main" id="{18DF8FE2-AFB4-5D4C-BFC7-48D64DA3FFA1}"/>
              </a:ext>
            </a:extLst>
          </p:cNvPr>
          <p:cNvSpPr/>
          <p:nvPr userDrawn="1"/>
        </p:nvSpPr>
        <p:spPr>
          <a:xfrm rot="5400000" flipV="1">
            <a:off x="5997352" y="670149"/>
            <a:ext cx="6857894" cy="55178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3"/>
              <a:gd name="connsiteY0" fmla="*/ 5504 h 10000"/>
              <a:gd name="connsiteX1" fmla="*/ 10013 w 10013"/>
              <a:gd name="connsiteY1" fmla="*/ 0 h 10000"/>
              <a:gd name="connsiteX2" fmla="*/ 10013 w 10013"/>
              <a:gd name="connsiteY2" fmla="*/ 10000 h 10000"/>
              <a:gd name="connsiteX3" fmla="*/ 13 w 10013"/>
              <a:gd name="connsiteY3" fmla="*/ 10000 h 10000"/>
              <a:gd name="connsiteX4" fmla="*/ 0 w 10013"/>
              <a:gd name="connsiteY4" fmla="*/ 5504 h 10000"/>
              <a:gd name="connsiteX0" fmla="*/ 0 w 10013"/>
              <a:gd name="connsiteY0" fmla="*/ 12676 h 17172"/>
              <a:gd name="connsiteX1" fmla="*/ 9975 w 10013"/>
              <a:gd name="connsiteY1" fmla="*/ 0 h 17172"/>
              <a:gd name="connsiteX2" fmla="*/ 10013 w 10013"/>
              <a:gd name="connsiteY2" fmla="*/ 17172 h 17172"/>
              <a:gd name="connsiteX3" fmla="*/ 13 w 10013"/>
              <a:gd name="connsiteY3" fmla="*/ 17172 h 17172"/>
              <a:gd name="connsiteX4" fmla="*/ 0 w 10013"/>
              <a:gd name="connsiteY4" fmla="*/ 12676 h 17172"/>
              <a:gd name="connsiteX0" fmla="*/ 2 w 10002"/>
              <a:gd name="connsiteY0" fmla="*/ 13387 h 17172"/>
              <a:gd name="connsiteX1" fmla="*/ 9964 w 10002"/>
              <a:gd name="connsiteY1" fmla="*/ 0 h 17172"/>
              <a:gd name="connsiteX2" fmla="*/ 10002 w 10002"/>
              <a:gd name="connsiteY2" fmla="*/ 17172 h 17172"/>
              <a:gd name="connsiteX3" fmla="*/ 2 w 10002"/>
              <a:gd name="connsiteY3" fmla="*/ 17172 h 17172"/>
              <a:gd name="connsiteX4" fmla="*/ 2 w 10002"/>
              <a:gd name="connsiteY4" fmla="*/ 13387 h 17172"/>
              <a:gd name="connsiteX0" fmla="*/ 34 w 10001"/>
              <a:gd name="connsiteY0" fmla="*/ 11054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11054 h 17172"/>
              <a:gd name="connsiteX0" fmla="*/ 34 w 10001"/>
              <a:gd name="connsiteY0" fmla="*/ 7465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465 h 17172"/>
              <a:gd name="connsiteX0" fmla="*/ 34 w 10001"/>
              <a:gd name="connsiteY0" fmla="*/ 7609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609 h 17172"/>
              <a:gd name="connsiteX0" fmla="*/ 4 w 10001"/>
              <a:gd name="connsiteY0" fmla="*/ 7673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4 w 10001"/>
              <a:gd name="connsiteY4" fmla="*/ 7673 h 17172"/>
              <a:gd name="connsiteX0" fmla="*/ 4 w 10001"/>
              <a:gd name="connsiteY0" fmla="*/ 7673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4 w 10001"/>
              <a:gd name="connsiteY4" fmla="*/ 7673 h 17172"/>
              <a:gd name="connsiteX0" fmla="*/ 3 w 10000"/>
              <a:gd name="connsiteY0" fmla="*/ 7673 h 17172"/>
              <a:gd name="connsiteX1" fmla="*/ 9962 w 10000"/>
              <a:gd name="connsiteY1" fmla="*/ 0 h 17172"/>
              <a:gd name="connsiteX2" fmla="*/ 10000 w 10000"/>
              <a:gd name="connsiteY2" fmla="*/ 17172 h 17172"/>
              <a:gd name="connsiteX3" fmla="*/ 0 w 10000"/>
              <a:gd name="connsiteY3" fmla="*/ 17172 h 17172"/>
              <a:gd name="connsiteX4" fmla="*/ 3 w 10000"/>
              <a:gd name="connsiteY4" fmla="*/ 7673 h 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7172">
                <a:moveTo>
                  <a:pt x="3" y="7673"/>
                </a:moveTo>
                <a:lnTo>
                  <a:pt x="9962" y="0"/>
                </a:lnTo>
                <a:cubicBezTo>
                  <a:pt x="9975" y="5724"/>
                  <a:pt x="9987" y="11448"/>
                  <a:pt x="10000" y="17172"/>
                </a:cubicBezTo>
                <a:lnTo>
                  <a:pt x="0" y="17172"/>
                </a:lnTo>
                <a:cubicBezTo>
                  <a:pt x="11" y="15609"/>
                  <a:pt x="7" y="9204"/>
                  <a:pt x="3" y="7673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274320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2" y="1005842"/>
            <a:ext cx="11460903" cy="4578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233C21-E715-4EAB-A64C-097DFF43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14E8A8-C990-49A3-A655-86A39F104BB9}"/>
              </a:ext>
            </a:extLst>
          </p:cNvPr>
          <p:cNvSpPr/>
          <p:nvPr userDrawn="1"/>
        </p:nvSpPr>
        <p:spPr>
          <a:xfrm>
            <a:off x="0" y="5798458"/>
            <a:ext cx="12192000" cy="10595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1BEF42D-CF6D-443B-9E70-6FB896763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546" y="1161767"/>
            <a:ext cx="7343775" cy="494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spc="5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5D4663A-94F8-45F5-A367-FFCC8D706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546" y="527317"/>
            <a:ext cx="7343775" cy="421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50" baseline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EB5E9AB-65D5-4A9E-94A0-E6F447D175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545" y="1787242"/>
            <a:ext cx="4173087" cy="4218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spc="5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556EC-1850-42E9-8380-8B5FB1F7C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41" y="5916076"/>
            <a:ext cx="2926399" cy="7915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E0C7A-8977-4B64-BA80-9F4CE5CF2B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22120"/>
            <a:ext cx="12192000" cy="2976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712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DFD326-5309-4166-91E3-6B26C60A7B38}"/>
              </a:ext>
            </a:extLst>
          </p:cNvPr>
          <p:cNvSpPr/>
          <p:nvPr userDrawn="1"/>
        </p:nvSpPr>
        <p:spPr>
          <a:xfrm>
            <a:off x="0" y="5914573"/>
            <a:ext cx="12192000" cy="9434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14FCE6-4D28-42CD-A585-7FA145D7F2E4}"/>
              </a:ext>
            </a:extLst>
          </p:cNvPr>
          <p:cNvSpPr/>
          <p:nvPr userDrawn="1"/>
        </p:nvSpPr>
        <p:spPr>
          <a:xfrm>
            <a:off x="0" y="5791202"/>
            <a:ext cx="12192000" cy="123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1BEF42D-CF6D-443B-9E70-6FB896763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546" y="1101962"/>
            <a:ext cx="7343775" cy="494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spc="5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5D4663A-94F8-45F5-A367-FFCC8D706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546" y="467512"/>
            <a:ext cx="7343775" cy="421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spc="50" baseline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EB5E9AB-65D5-4A9E-94A0-E6F447D175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545" y="1727437"/>
            <a:ext cx="4173087" cy="4218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spc="5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556EC-1850-42E9-8380-8B5FB1F7C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56" y="5990529"/>
            <a:ext cx="2252483" cy="79151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CA17DF-2CED-4043-8075-1ACE7868A2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57005" y="2700270"/>
            <a:ext cx="1434996" cy="29959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93CF57D-3782-40CB-A973-8218925D48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97950" y="2700270"/>
            <a:ext cx="2958031" cy="14586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841F9664-A639-466F-A990-1199D54A902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52515" y="4257154"/>
            <a:ext cx="2981655" cy="1439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F12F8D8E-D4B8-4AEA-BA07-272D0DF9561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" y="2700270"/>
            <a:ext cx="2958031" cy="14586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0099B9EF-421A-4AFC-AE4D-8F986217D65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530795" y="4251574"/>
            <a:ext cx="1438751" cy="14446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99D16D3-C885-4EA3-8C2B-FA3396754F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61589" y="2700270"/>
            <a:ext cx="2998884" cy="29959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9154A-D1A2-4DBF-978E-EA289BDF2E7F}"/>
              </a:ext>
            </a:extLst>
          </p:cNvPr>
          <p:cNvSpPr/>
          <p:nvPr userDrawn="1"/>
        </p:nvSpPr>
        <p:spPr>
          <a:xfrm>
            <a:off x="6149000" y="2700268"/>
            <a:ext cx="1435608" cy="144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00B1E2-3F6B-4513-8D28-68165EC63075}"/>
              </a:ext>
            </a:extLst>
          </p:cNvPr>
          <p:cNvSpPr/>
          <p:nvPr userDrawn="1"/>
        </p:nvSpPr>
        <p:spPr>
          <a:xfrm>
            <a:off x="9220372" y="4251572"/>
            <a:ext cx="1435608" cy="144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5D2319-A5B0-435A-BAC4-7D50BDFF99A3}"/>
              </a:ext>
            </a:extLst>
          </p:cNvPr>
          <p:cNvSpPr/>
          <p:nvPr userDrawn="1"/>
        </p:nvSpPr>
        <p:spPr>
          <a:xfrm>
            <a:off x="-11499" y="4251572"/>
            <a:ext cx="1435608" cy="144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6802A4-6FB6-40F4-809E-EAD1F5DC0239}"/>
              </a:ext>
            </a:extLst>
          </p:cNvPr>
          <p:cNvSpPr/>
          <p:nvPr userDrawn="1"/>
        </p:nvSpPr>
        <p:spPr>
          <a:xfrm>
            <a:off x="0" y="2535551"/>
            <a:ext cx="12192000" cy="914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1B4DF-A82F-41D2-B2B3-44D6A26D7353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rgbClr val="4198E7"/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285721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1BEF42D-CF6D-443B-9E70-6FB896763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546" y="1614440"/>
            <a:ext cx="6676799" cy="494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spc="5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5D4663A-94F8-45F5-A367-FFCC8D706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546" y="978260"/>
            <a:ext cx="6676799" cy="421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50" baseline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EB5E9AB-65D5-4A9E-94A0-E6F447D175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545" y="2876366"/>
            <a:ext cx="4173087" cy="4218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spc="5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556EC-1850-42E9-8380-8B5FB1F7C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5" y="5747207"/>
            <a:ext cx="2252483" cy="79151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A1092B-BA41-4B3B-9B52-6B082E2468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6351" y="0"/>
            <a:ext cx="8375651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364 w 10000"/>
              <a:gd name="connsiteY0" fmla="*/ 0 h 10032"/>
              <a:gd name="connsiteX1" fmla="*/ 10000 w 10000"/>
              <a:gd name="connsiteY1" fmla="*/ 32 h 10032"/>
              <a:gd name="connsiteX2" fmla="*/ 10000 w 10000"/>
              <a:gd name="connsiteY2" fmla="*/ 10032 h 10032"/>
              <a:gd name="connsiteX3" fmla="*/ 0 w 10000"/>
              <a:gd name="connsiteY3" fmla="*/ 10032 h 10032"/>
              <a:gd name="connsiteX4" fmla="*/ 5364 w 10000"/>
              <a:gd name="connsiteY4" fmla="*/ 0 h 10032"/>
              <a:gd name="connsiteX0" fmla="*/ 6810 w 11446"/>
              <a:gd name="connsiteY0" fmla="*/ 0 h 10032"/>
              <a:gd name="connsiteX1" fmla="*/ 11446 w 11446"/>
              <a:gd name="connsiteY1" fmla="*/ 32 h 10032"/>
              <a:gd name="connsiteX2" fmla="*/ 11446 w 11446"/>
              <a:gd name="connsiteY2" fmla="*/ 10032 h 10032"/>
              <a:gd name="connsiteX3" fmla="*/ 0 w 11446"/>
              <a:gd name="connsiteY3" fmla="*/ 10021 h 10032"/>
              <a:gd name="connsiteX4" fmla="*/ 6810 w 11446"/>
              <a:gd name="connsiteY4" fmla="*/ 0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6" h="10032">
                <a:moveTo>
                  <a:pt x="6810" y="0"/>
                </a:moveTo>
                <a:lnTo>
                  <a:pt x="11446" y="32"/>
                </a:lnTo>
                <a:lnTo>
                  <a:pt x="11446" y="10032"/>
                </a:lnTo>
                <a:lnTo>
                  <a:pt x="0" y="10021"/>
                </a:lnTo>
                <a:lnTo>
                  <a:pt x="681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F8433698-962C-4FE3-A2C1-D5CBB1720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9" y="5402632"/>
            <a:ext cx="2715523" cy="954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3BBF57-086F-495C-9030-0129BDCF5160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rgbClr val="8893A0"/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362090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B191-CDF0-41DF-9FBA-C19FB5213230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6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46D0-7FE1-4DAC-9FE5-2A3AEDE9DF93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6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695-26E0-4B47-A3DA-1010BC74D378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9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005841"/>
            <a:ext cx="5394960" cy="52538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5173" y="1005841"/>
            <a:ext cx="5394960" cy="52538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4DA2E0C-8E8F-47C4-989B-9AE50C26C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240610"/>
            <a:ext cx="11204373" cy="499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EA437EB-C277-4F5D-9130-34C08F2F3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42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893-4447-47D9-A672-223672999F15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51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6154-17B3-4575-8CB9-580A9CCD2089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13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7B0D-9091-4F04-837B-A26D83987BAC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7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6D9A-E682-4D00-8F31-8DEFE28E4888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1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8711-27BA-41EE-A331-E66F93F24257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59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A7A8-407C-4E7D-8B0D-1E6C9F0D94CA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5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D35-C19E-41E7-98B0-73B881631D52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5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4768-A1C0-4A8A-AA8C-31E03BF7B376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6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14E8A8-C990-49A3-A655-86A39F104BB9}"/>
              </a:ext>
            </a:extLst>
          </p:cNvPr>
          <p:cNvSpPr/>
          <p:nvPr userDrawn="1"/>
        </p:nvSpPr>
        <p:spPr>
          <a:xfrm>
            <a:off x="0" y="5798458"/>
            <a:ext cx="12192000" cy="105954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1BEF42D-CF6D-443B-9E70-6FB896763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546" y="1161767"/>
            <a:ext cx="7343775" cy="494772"/>
          </a:xfrm>
        </p:spPr>
        <p:txBody>
          <a:bodyPr/>
          <a:lstStyle>
            <a:lvl1pPr marL="0" indent="0" algn="l">
              <a:buNone/>
              <a:defRPr sz="2400" b="1" spc="50" baseline="0">
                <a:solidFill>
                  <a:schemeClr val="accent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5D4663A-94F8-45F5-A367-FFCC8D706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546" y="527317"/>
            <a:ext cx="7343775" cy="421861"/>
          </a:xfrm>
        </p:spPr>
        <p:txBody>
          <a:bodyPr>
            <a:normAutofit/>
          </a:bodyPr>
          <a:lstStyle>
            <a:lvl1pPr marL="0" indent="0" algn="l">
              <a:buNone/>
              <a:defRPr sz="2200" b="1" spc="50" baseline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EB5E9AB-65D5-4A9E-94A0-E6F447D175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545" y="1787242"/>
            <a:ext cx="4173087" cy="421861"/>
          </a:xfrm>
        </p:spPr>
        <p:txBody>
          <a:bodyPr/>
          <a:lstStyle>
            <a:lvl1pPr marL="0" indent="0" algn="l">
              <a:buNone/>
              <a:defRPr sz="1800" b="0" spc="5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556EC-1850-42E9-8380-8B5FB1F7C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1" y="5916076"/>
            <a:ext cx="3007679" cy="791512"/>
          </a:xfrm>
          <a:prstGeom prst="rect">
            <a:avLst/>
          </a:prstGeom>
        </p:spPr>
      </p:pic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C30CE2D2-C5D2-4BC4-8F86-83C792EE7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2762533"/>
            <a:ext cx="1218895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85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DFD326-5309-4166-91E3-6B26C60A7B38}"/>
              </a:ext>
            </a:extLst>
          </p:cNvPr>
          <p:cNvSpPr/>
          <p:nvPr userDrawn="1"/>
        </p:nvSpPr>
        <p:spPr>
          <a:xfrm>
            <a:off x="0" y="5914573"/>
            <a:ext cx="12192000" cy="94342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14FCE6-4D28-42CD-A585-7FA145D7F2E4}"/>
              </a:ext>
            </a:extLst>
          </p:cNvPr>
          <p:cNvSpPr/>
          <p:nvPr userDrawn="1"/>
        </p:nvSpPr>
        <p:spPr>
          <a:xfrm>
            <a:off x="0" y="5791202"/>
            <a:ext cx="12192000" cy="123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1BEF42D-CF6D-443B-9E70-6FB896763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546" y="1101962"/>
            <a:ext cx="7343775" cy="494772"/>
          </a:xfrm>
        </p:spPr>
        <p:txBody>
          <a:bodyPr/>
          <a:lstStyle>
            <a:lvl1pPr marL="0" indent="0" algn="l">
              <a:buNone/>
              <a:defRPr sz="2400" b="1" spc="5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5D4663A-94F8-45F5-A367-FFCC8D706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546" y="467512"/>
            <a:ext cx="7343775" cy="421861"/>
          </a:xfrm>
        </p:spPr>
        <p:txBody>
          <a:bodyPr>
            <a:normAutofit/>
          </a:bodyPr>
          <a:lstStyle>
            <a:lvl1pPr marL="0" indent="0" algn="l">
              <a:buNone/>
              <a:defRPr sz="2200" b="1" spc="50" baseline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EB5E9AB-65D5-4A9E-94A0-E6F447D175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545" y="1727437"/>
            <a:ext cx="4173087" cy="421861"/>
          </a:xfrm>
        </p:spPr>
        <p:txBody>
          <a:bodyPr/>
          <a:lstStyle>
            <a:lvl1pPr marL="0" indent="0" algn="l">
              <a:buNone/>
              <a:defRPr sz="1800" b="0" spc="5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556EC-1850-42E9-8380-8B5FB1F7C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56" y="5990530"/>
            <a:ext cx="2252483" cy="603577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CA17DF-2CED-4043-8075-1ACE7868A2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57005" y="2700270"/>
            <a:ext cx="1434996" cy="299596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93CF57D-3782-40CB-A973-8218925D48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97950" y="2700270"/>
            <a:ext cx="2958031" cy="145860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841F9664-A639-466F-A990-1199D54A902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52515" y="4257154"/>
            <a:ext cx="2981655" cy="143908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F12F8D8E-D4B8-4AEA-BA07-272D0DF9561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" y="2700270"/>
            <a:ext cx="2958031" cy="145860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0099B9EF-421A-4AFC-AE4D-8F986217D65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530795" y="4251574"/>
            <a:ext cx="1438751" cy="144466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99D16D3-C885-4EA3-8C2B-FA3396754F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61589" y="2700270"/>
            <a:ext cx="2998884" cy="299596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9154A-D1A2-4DBF-978E-EA289BDF2E7F}"/>
              </a:ext>
            </a:extLst>
          </p:cNvPr>
          <p:cNvSpPr/>
          <p:nvPr userDrawn="1"/>
        </p:nvSpPr>
        <p:spPr>
          <a:xfrm>
            <a:off x="6149000" y="2700268"/>
            <a:ext cx="1435608" cy="144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00B1E2-3F6B-4513-8D28-68165EC63075}"/>
              </a:ext>
            </a:extLst>
          </p:cNvPr>
          <p:cNvSpPr/>
          <p:nvPr userDrawn="1"/>
        </p:nvSpPr>
        <p:spPr>
          <a:xfrm>
            <a:off x="9220372" y="4251572"/>
            <a:ext cx="1435608" cy="144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5D2319-A5B0-435A-BAC4-7D50BDFF99A3}"/>
              </a:ext>
            </a:extLst>
          </p:cNvPr>
          <p:cNvSpPr/>
          <p:nvPr userDrawn="1"/>
        </p:nvSpPr>
        <p:spPr>
          <a:xfrm>
            <a:off x="-11499" y="4251572"/>
            <a:ext cx="1435608" cy="144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6802A4-6FB6-40F4-809E-EAD1F5DC0239}"/>
              </a:ext>
            </a:extLst>
          </p:cNvPr>
          <p:cNvSpPr/>
          <p:nvPr userDrawn="1"/>
        </p:nvSpPr>
        <p:spPr>
          <a:xfrm>
            <a:off x="0" y="2535551"/>
            <a:ext cx="12192000" cy="914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E4E860-B3FE-4EB5-B61D-7A3652571B66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rgbClr val="4198E7"/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16582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and Takeaw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9">
            <a:extLst>
              <a:ext uri="{FF2B5EF4-FFF2-40B4-BE49-F238E27FC236}">
                <a16:creationId xmlns:a16="http://schemas.microsoft.com/office/drawing/2014/main" id="{7C4F1FFF-5FF4-4E63-A85F-5422859091CC}"/>
              </a:ext>
            </a:extLst>
          </p:cNvPr>
          <p:cNvSpPr/>
          <p:nvPr userDrawn="1"/>
        </p:nvSpPr>
        <p:spPr>
          <a:xfrm rot="5400000" flipV="1">
            <a:off x="2843487" y="-2862777"/>
            <a:ext cx="6466927" cy="121913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3"/>
              <a:gd name="connsiteY0" fmla="*/ 5504 h 10000"/>
              <a:gd name="connsiteX1" fmla="*/ 10013 w 10013"/>
              <a:gd name="connsiteY1" fmla="*/ 0 h 10000"/>
              <a:gd name="connsiteX2" fmla="*/ 10013 w 10013"/>
              <a:gd name="connsiteY2" fmla="*/ 10000 h 10000"/>
              <a:gd name="connsiteX3" fmla="*/ 13 w 10013"/>
              <a:gd name="connsiteY3" fmla="*/ 10000 h 10000"/>
              <a:gd name="connsiteX4" fmla="*/ 0 w 10013"/>
              <a:gd name="connsiteY4" fmla="*/ 5504 h 10000"/>
              <a:gd name="connsiteX0" fmla="*/ 0 w 10013"/>
              <a:gd name="connsiteY0" fmla="*/ 12676 h 17172"/>
              <a:gd name="connsiteX1" fmla="*/ 9975 w 10013"/>
              <a:gd name="connsiteY1" fmla="*/ 0 h 17172"/>
              <a:gd name="connsiteX2" fmla="*/ 10013 w 10013"/>
              <a:gd name="connsiteY2" fmla="*/ 17172 h 17172"/>
              <a:gd name="connsiteX3" fmla="*/ 13 w 10013"/>
              <a:gd name="connsiteY3" fmla="*/ 17172 h 17172"/>
              <a:gd name="connsiteX4" fmla="*/ 0 w 10013"/>
              <a:gd name="connsiteY4" fmla="*/ 12676 h 17172"/>
              <a:gd name="connsiteX0" fmla="*/ 2 w 10002"/>
              <a:gd name="connsiteY0" fmla="*/ 13387 h 17172"/>
              <a:gd name="connsiteX1" fmla="*/ 9964 w 10002"/>
              <a:gd name="connsiteY1" fmla="*/ 0 h 17172"/>
              <a:gd name="connsiteX2" fmla="*/ 10002 w 10002"/>
              <a:gd name="connsiteY2" fmla="*/ 17172 h 17172"/>
              <a:gd name="connsiteX3" fmla="*/ 2 w 10002"/>
              <a:gd name="connsiteY3" fmla="*/ 17172 h 17172"/>
              <a:gd name="connsiteX4" fmla="*/ 2 w 10002"/>
              <a:gd name="connsiteY4" fmla="*/ 13387 h 17172"/>
              <a:gd name="connsiteX0" fmla="*/ 34 w 10001"/>
              <a:gd name="connsiteY0" fmla="*/ 11054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11054 h 17172"/>
              <a:gd name="connsiteX0" fmla="*/ 34 w 10001"/>
              <a:gd name="connsiteY0" fmla="*/ 7465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465 h 17172"/>
              <a:gd name="connsiteX0" fmla="*/ 34 w 10001"/>
              <a:gd name="connsiteY0" fmla="*/ 7609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609 h 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7172">
                <a:moveTo>
                  <a:pt x="34" y="7609"/>
                </a:moveTo>
                <a:lnTo>
                  <a:pt x="9963" y="0"/>
                </a:lnTo>
                <a:cubicBezTo>
                  <a:pt x="9976" y="5724"/>
                  <a:pt x="9988" y="11448"/>
                  <a:pt x="10001" y="17172"/>
                </a:cubicBezTo>
                <a:lnTo>
                  <a:pt x="1" y="17172"/>
                </a:lnTo>
                <a:cubicBezTo>
                  <a:pt x="-3" y="15673"/>
                  <a:pt x="38" y="9108"/>
                  <a:pt x="34" y="7609"/>
                </a:cubicBezTo>
                <a:close/>
              </a:path>
            </a:pathLst>
          </a:custGeom>
          <a:solidFill>
            <a:srgbClr val="EAF6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74320"/>
            <a:ext cx="1146090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2" y="1005842"/>
            <a:ext cx="11460903" cy="4449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D5DE5-72FC-4A8D-882E-8E41F7EE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23235-C9BC-48BF-AABC-82F9CE23E58D}"/>
              </a:ext>
            </a:extLst>
          </p:cNvPr>
          <p:cNvSpPr txBox="1"/>
          <p:nvPr userDrawn="1"/>
        </p:nvSpPr>
        <p:spPr>
          <a:xfrm>
            <a:off x="5147743" y="6583680"/>
            <a:ext cx="254676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b="0" i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45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1BEF42D-CF6D-443B-9E70-6FB896763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546" y="1614440"/>
            <a:ext cx="6676799" cy="494772"/>
          </a:xfrm>
        </p:spPr>
        <p:txBody>
          <a:bodyPr/>
          <a:lstStyle>
            <a:lvl1pPr marL="0" indent="0" algn="l">
              <a:buNone/>
              <a:defRPr sz="2800" b="1" spc="5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5D4663A-94F8-45F5-A367-FFCC8D706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546" y="978260"/>
            <a:ext cx="6676799" cy="421861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50" baseline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EB5E9AB-65D5-4A9E-94A0-E6F447D175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545" y="2876366"/>
            <a:ext cx="4173087" cy="421861"/>
          </a:xfrm>
        </p:spPr>
        <p:txBody>
          <a:bodyPr/>
          <a:lstStyle>
            <a:lvl1pPr marL="0" indent="0" algn="l">
              <a:buNone/>
              <a:defRPr sz="1800" b="0" spc="5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556EC-1850-42E9-8380-8B5FB1F7C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5" y="5747207"/>
            <a:ext cx="2252483" cy="79151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A1092B-BA41-4B3B-9B52-6B082E2468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6351" y="0"/>
            <a:ext cx="8375651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364 w 10000"/>
              <a:gd name="connsiteY0" fmla="*/ 0 h 10032"/>
              <a:gd name="connsiteX1" fmla="*/ 10000 w 10000"/>
              <a:gd name="connsiteY1" fmla="*/ 32 h 10032"/>
              <a:gd name="connsiteX2" fmla="*/ 10000 w 10000"/>
              <a:gd name="connsiteY2" fmla="*/ 10032 h 10032"/>
              <a:gd name="connsiteX3" fmla="*/ 0 w 10000"/>
              <a:gd name="connsiteY3" fmla="*/ 10032 h 10032"/>
              <a:gd name="connsiteX4" fmla="*/ 5364 w 10000"/>
              <a:gd name="connsiteY4" fmla="*/ 0 h 10032"/>
              <a:gd name="connsiteX0" fmla="*/ 6810 w 11446"/>
              <a:gd name="connsiteY0" fmla="*/ 0 h 10032"/>
              <a:gd name="connsiteX1" fmla="*/ 11446 w 11446"/>
              <a:gd name="connsiteY1" fmla="*/ 32 h 10032"/>
              <a:gd name="connsiteX2" fmla="*/ 11446 w 11446"/>
              <a:gd name="connsiteY2" fmla="*/ 10032 h 10032"/>
              <a:gd name="connsiteX3" fmla="*/ 0 w 11446"/>
              <a:gd name="connsiteY3" fmla="*/ 10021 h 10032"/>
              <a:gd name="connsiteX4" fmla="*/ 6810 w 11446"/>
              <a:gd name="connsiteY4" fmla="*/ 0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6" h="10032">
                <a:moveTo>
                  <a:pt x="6810" y="0"/>
                </a:moveTo>
                <a:lnTo>
                  <a:pt x="11446" y="32"/>
                </a:lnTo>
                <a:lnTo>
                  <a:pt x="11446" y="10032"/>
                </a:lnTo>
                <a:lnTo>
                  <a:pt x="0" y="10021"/>
                </a:lnTo>
                <a:lnTo>
                  <a:pt x="681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F8433698-962C-4FE3-A2C1-D5CBB1720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9" y="5402632"/>
            <a:ext cx="2715523" cy="7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8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005841"/>
            <a:ext cx="5394960" cy="52538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5173" y="1005841"/>
            <a:ext cx="5394960" cy="52538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4DA2E0C-8E8F-47C4-989B-9AE50C26C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0610"/>
            <a:ext cx="9441027" cy="499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EA437EB-C277-4F5D-9130-34C08F2F3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 descr="Section Title">
            <a:extLst>
              <a:ext uri="{FF2B5EF4-FFF2-40B4-BE49-F238E27FC236}">
                <a16:creationId xmlns:a16="http://schemas.microsoft.com/office/drawing/2014/main" id="{9F3D045A-6ACA-4B15-8324-E839C0DF36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4589" y="241300"/>
            <a:ext cx="2157412" cy="49841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  <a:lvl2pPr marL="457200" indent="0" algn="ctr">
              <a:buNone/>
              <a:defRPr sz="1500">
                <a:solidFill>
                  <a:schemeClr val="bg2"/>
                </a:solidFill>
              </a:defRPr>
            </a:lvl2pPr>
            <a:lvl3pPr marL="914400" indent="0" algn="ctr">
              <a:buNone/>
              <a:defRPr sz="1500">
                <a:solidFill>
                  <a:schemeClr val="bg2"/>
                </a:solidFill>
              </a:defRPr>
            </a:lvl3pPr>
            <a:lvl4pPr marL="1371600" indent="0" algn="ctr">
              <a:buNone/>
              <a:defRPr sz="1500">
                <a:solidFill>
                  <a:schemeClr val="bg2"/>
                </a:solidFill>
              </a:defRPr>
            </a:lvl4pPr>
            <a:lvl5pPr marL="1828800" indent="0" algn="ctr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87369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and Takeaw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9">
            <a:extLst>
              <a:ext uri="{FF2B5EF4-FFF2-40B4-BE49-F238E27FC236}">
                <a16:creationId xmlns:a16="http://schemas.microsoft.com/office/drawing/2014/main" id="{7C4F1FFF-5FF4-4E63-A85F-5422859091CC}"/>
              </a:ext>
            </a:extLst>
          </p:cNvPr>
          <p:cNvSpPr/>
          <p:nvPr userDrawn="1"/>
        </p:nvSpPr>
        <p:spPr>
          <a:xfrm rot="5400000" flipV="1">
            <a:off x="3141201" y="-3160492"/>
            <a:ext cx="5871496" cy="121913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3"/>
              <a:gd name="connsiteY0" fmla="*/ 5504 h 10000"/>
              <a:gd name="connsiteX1" fmla="*/ 10013 w 10013"/>
              <a:gd name="connsiteY1" fmla="*/ 0 h 10000"/>
              <a:gd name="connsiteX2" fmla="*/ 10013 w 10013"/>
              <a:gd name="connsiteY2" fmla="*/ 10000 h 10000"/>
              <a:gd name="connsiteX3" fmla="*/ 13 w 10013"/>
              <a:gd name="connsiteY3" fmla="*/ 10000 h 10000"/>
              <a:gd name="connsiteX4" fmla="*/ 0 w 10013"/>
              <a:gd name="connsiteY4" fmla="*/ 5504 h 10000"/>
              <a:gd name="connsiteX0" fmla="*/ 0 w 10013"/>
              <a:gd name="connsiteY0" fmla="*/ 12676 h 17172"/>
              <a:gd name="connsiteX1" fmla="*/ 9975 w 10013"/>
              <a:gd name="connsiteY1" fmla="*/ 0 h 17172"/>
              <a:gd name="connsiteX2" fmla="*/ 10013 w 10013"/>
              <a:gd name="connsiteY2" fmla="*/ 17172 h 17172"/>
              <a:gd name="connsiteX3" fmla="*/ 13 w 10013"/>
              <a:gd name="connsiteY3" fmla="*/ 17172 h 17172"/>
              <a:gd name="connsiteX4" fmla="*/ 0 w 10013"/>
              <a:gd name="connsiteY4" fmla="*/ 12676 h 17172"/>
              <a:gd name="connsiteX0" fmla="*/ 2 w 10002"/>
              <a:gd name="connsiteY0" fmla="*/ 13387 h 17172"/>
              <a:gd name="connsiteX1" fmla="*/ 9964 w 10002"/>
              <a:gd name="connsiteY1" fmla="*/ 0 h 17172"/>
              <a:gd name="connsiteX2" fmla="*/ 10002 w 10002"/>
              <a:gd name="connsiteY2" fmla="*/ 17172 h 17172"/>
              <a:gd name="connsiteX3" fmla="*/ 2 w 10002"/>
              <a:gd name="connsiteY3" fmla="*/ 17172 h 17172"/>
              <a:gd name="connsiteX4" fmla="*/ 2 w 10002"/>
              <a:gd name="connsiteY4" fmla="*/ 13387 h 17172"/>
              <a:gd name="connsiteX0" fmla="*/ 34 w 10001"/>
              <a:gd name="connsiteY0" fmla="*/ 11054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11054 h 17172"/>
              <a:gd name="connsiteX0" fmla="*/ 34 w 10001"/>
              <a:gd name="connsiteY0" fmla="*/ 7465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465 h 17172"/>
              <a:gd name="connsiteX0" fmla="*/ 34 w 10001"/>
              <a:gd name="connsiteY0" fmla="*/ 7609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609 h 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7172">
                <a:moveTo>
                  <a:pt x="34" y="7609"/>
                </a:moveTo>
                <a:lnTo>
                  <a:pt x="9963" y="0"/>
                </a:lnTo>
                <a:cubicBezTo>
                  <a:pt x="9976" y="5724"/>
                  <a:pt x="9988" y="11448"/>
                  <a:pt x="10001" y="17172"/>
                </a:cubicBezTo>
                <a:lnTo>
                  <a:pt x="1" y="17172"/>
                </a:lnTo>
                <a:cubicBezTo>
                  <a:pt x="-3" y="15673"/>
                  <a:pt x="38" y="9108"/>
                  <a:pt x="34" y="7609"/>
                </a:cubicBezTo>
                <a:close/>
              </a:path>
            </a:pathLst>
          </a:custGeom>
          <a:solidFill>
            <a:srgbClr val="EAF6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17B70-AAE6-4C8D-B2C7-C23959E527AD}"/>
              </a:ext>
            </a:extLst>
          </p:cNvPr>
          <p:cNvSpPr/>
          <p:nvPr userDrawn="1"/>
        </p:nvSpPr>
        <p:spPr>
          <a:xfrm>
            <a:off x="2" y="5819362"/>
            <a:ext cx="12191321" cy="1038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274320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FA71-0350-4166-8A6D-71DCCAB86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86" y="6114845"/>
            <a:ext cx="11157221" cy="447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Takeaway Section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2" y="1005842"/>
            <a:ext cx="11460903" cy="4449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D5DE5-72FC-4A8D-882E-8E41F7EE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53602E-44BC-4FD1-963B-8A2A1B303738}"/>
              </a:ext>
            </a:extLst>
          </p:cNvPr>
          <p:cNvSpPr/>
          <p:nvPr userDrawn="1"/>
        </p:nvSpPr>
        <p:spPr>
          <a:xfrm>
            <a:off x="10028122" y="240608"/>
            <a:ext cx="2163879" cy="502920"/>
          </a:xfrm>
          <a:prstGeom prst="rect">
            <a:avLst/>
          </a:prstGeom>
          <a:solidFill>
            <a:srgbClr val="6B7785">
              <a:lumMod val="20000"/>
              <a:lumOff val="8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2" descr="Section Title">
            <a:extLst>
              <a:ext uri="{FF2B5EF4-FFF2-40B4-BE49-F238E27FC236}">
                <a16:creationId xmlns:a16="http://schemas.microsoft.com/office/drawing/2014/main" id="{C16C27EF-12AB-4BFB-8EB8-95E9742F94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4589" y="241300"/>
            <a:ext cx="2157412" cy="49841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  <a:lvl2pPr marL="457200" indent="0" algn="ctr">
              <a:buNone/>
              <a:defRPr sz="1500">
                <a:solidFill>
                  <a:schemeClr val="bg2"/>
                </a:solidFill>
              </a:defRPr>
            </a:lvl2pPr>
            <a:lvl3pPr marL="914400" indent="0" algn="ctr">
              <a:buNone/>
              <a:defRPr sz="1500">
                <a:solidFill>
                  <a:schemeClr val="bg2"/>
                </a:solidFill>
              </a:defRPr>
            </a:lvl3pPr>
            <a:lvl4pPr marL="1371600" indent="0" algn="ctr">
              <a:buNone/>
              <a:defRPr sz="1500">
                <a:solidFill>
                  <a:schemeClr val="bg2"/>
                </a:solidFill>
              </a:defRPr>
            </a:lvl4pPr>
            <a:lvl5pPr marL="1828800" indent="0" algn="ctr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DA8B5-8051-4370-B4F3-AD0F715D1A82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2741382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917B70-AAE6-4C8D-B2C7-C23959E527AD}"/>
              </a:ext>
            </a:extLst>
          </p:cNvPr>
          <p:cNvSpPr/>
          <p:nvPr userDrawn="1"/>
        </p:nvSpPr>
        <p:spPr>
          <a:xfrm>
            <a:off x="2" y="5819362"/>
            <a:ext cx="12191321" cy="1038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274320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1" y="1005842"/>
            <a:ext cx="11418625" cy="4449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D5DE5-72FC-4A8D-882E-8E41F7EE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53602E-44BC-4FD1-963B-8A2A1B303738}"/>
              </a:ext>
            </a:extLst>
          </p:cNvPr>
          <p:cNvSpPr/>
          <p:nvPr userDrawn="1"/>
        </p:nvSpPr>
        <p:spPr>
          <a:xfrm>
            <a:off x="10028122" y="240608"/>
            <a:ext cx="2163879" cy="502920"/>
          </a:xfrm>
          <a:prstGeom prst="rect">
            <a:avLst/>
          </a:prstGeom>
          <a:solidFill>
            <a:srgbClr val="6B7785">
              <a:lumMod val="20000"/>
              <a:lumOff val="8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B79344-15EE-45D1-9596-8F1EEB45C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86" y="6114845"/>
            <a:ext cx="11157221" cy="447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Takeaway Section</a:t>
            </a:r>
          </a:p>
        </p:txBody>
      </p:sp>
      <p:sp>
        <p:nvSpPr>
          <p:cNvPr id="13" name="Text Placeholder 2" descr="Section Title">
            <a:extLst>
              <a:ext uri="{FF2B5EF4-FFF2-40B4-BE49-F238E27FC236}">
                <a16:creationId xmlns:a16="http://schemas.microsoft.com/office/drawing/2014/main" id="{CCE756AC-43C3-48BB-A54D-62EFE39F7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4589" y="241300"/>
            <a:ext cx="2157412" cy="49841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  <a:lvl2pPr marL="457200" indent="0" algn="ctr">
              <a:buNone/>
              <a:defRPr sz="1500">
                <a:solidFill>
                  <a:schemeClr val="bg2"/>
                </a:solidFill>
              </a:defRPr>
            </a:lvl2pPr>
            <a:lvl3pPr marL="914400" indent="0" algn="ctr">
              <a:buNone/>
              <a:defRPr sz="1500">
                <a:solidFill>
                  <a:schemeClr val="bg2"/>
                </a:solidFill>
              </a:defRPr>
            </a:lvl3pPr>
            <a:lvl4pPr marL="1371600" indent="0" algn="ctr">
              <a:buNone/>
              <a:defRPr sz="1500">
                <a:solidFill>
                  <a:schemeClr val="bg2"/>
                </a:solidFill>
              </a:defRPr>
            </a:lvl4pPr>
            <a:lvl5pPr marL="1828800" indent="0" algn="ctr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37836-40FA-4CAB-A172-219789734793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2231077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9">
            <a:extLst>
              <a:ext uri="{FF2B5EF4-FFF2-40B4-BE49-F238E27FC236}">
                <a16:creationId xmlns:a16="http://schemas.microsoft.com/office/drawing/2014/main" id="{7C4F1FFF-5FF4-4E63-A85F-5422859091CC}"/>
              </a:ext>
            </a:extLst>
          </p:cNvPr>
          <p:cNvSpPr/>
          <p:nvPr userDrawn="1"/>
        </p:nvSpPr>
        <p:spPr>
          <a:xfrm rot="5400000" flipV="1">
            <a:off x="6222591" y="895389"/>
            <a:ext cx="6858580" cy="5066645"/>
          </a:xfrm>
          <a:prstGeom prst="rect">
            <a:avLst/>
          </a:prstGeom>
          <a:solidFill>
            <a:schemeClr val="tx2">
              <a:lumMod val="10000"/>
              <a:lumOff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CEBF89-F5AB-4F3B-9E69-1D5368A103DA}"/>
              </a:ext>
            </a:extLst>
          </p:cNvPr>
          <p:cNvSpPr/>
          <p:nvPr userDrawn="1"/>
        </p:nvSpPr>
        <p:spPr>
          <a:xfrm>
            <a:off x="2" y="5819362"/>
            <a:ext cx="12191321" cy="1038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F9ACA5-1243-47E3-B7D1-EA4F52BE1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86" y="6114845"/>
            <a:ext cx="11157221" cy="447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Takeaway Section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274320"/>
            <a:ext cx="643816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1" y="1005842"/>
            <a:ext cx="6438163" cy="4578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233C21-E715-4EAB-A64C-097DFF43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44C33-1DBB-45D5-98F2-C4A9D8F8B237}"/>
              </a:ext>
            </a:extLst>
          </p:cNvPr>
          <p:cNvSpPr/>
          <p:nvPr userDrawn="1"/>
        </p:nvSpPr>
        <p:spPr>
          <a:xfrm>
            <a:off x="10028122" y="240608"/>
            <a:ext cx="2163879" cy="502920"/>
          </a:xfrm>
          <a:prstGeom prst="rect">
            <a:avLst/>
          </a:prstGeom>
          <a:solidFill>
            <a:srgbClr val="6B7785">
              <a:lumMod val="20000"/>
              <a:lumOff val="8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2" descr="Section Title">
            <a:extLst>
              <a:ext uri="{FF2B5EF4-FFF2-40B4-BE49-F238E27FC236}">
                <a16:creationId xmlns:a16="http://schemas.microsoft.com/office/drawing/2014/main" id="{18631433-9D40-4C6D-A971-F4ED8B474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4589" y="241300"/>
            <a:ext cx="2157412" cy="49841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  <a:lvl2pPr marL="457200" indent="0" algn="ctr">
              <a:buNone/>
              <a:defRPr sz="1500">
                <a:solidFill>
                  <a:schemeClr val="bg2"/>
                </a:solidFill>
              </a:defRPr>
            </a:lvl2pPr>
            <a:lvl3pPr marL="914400" indent="0" algn="ctr">
              <a:buNone/>
              <a:defRPr sz="1500">
                <a:solidFill>
                  <a:schemeClr val="bg2"/>
                </a:solidFill>
              </a:defRPr>
            </a:lvl3pPr>
            <a:lvl4pPr marL="1371600" indent="0" algn="ctr">
              <a:buNone/>
              <a:defRPr sz="1500">
                <a:solidFill>
                  <a:schemeClr val="bg2"/>
                </a:solidFill>
              </a:defRPr>
            </a:lvl4pPr>
            <a:lvl5pPr marL="1828800" indent="0" algn="ctr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7E62EC1-5078-4958-A454-2BE8AEC6EF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18439" y="992005"/>
            <a:ext cx="4473679" cy="45788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Side Column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73B94-C109-4ADF-AFEF-52EAE6750473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2366720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A50E2-985C-48E2-BA19-77A89200E67B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53701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917B70-AAE6-4C8D-B2C7-C23959E527AD}"/>
              </a:ext>
            </a:extLst>
          </p:cNvPr>
          <p:cNvSpPr/>
          <p:nvPr userDrawn="1"/>
        </p:nvSpPr>
        <p:spPr>
          <a:xfrm>
            <a:off x="2" y="5819362"/>
            <a:ext cx="12191321" cy="1038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74320"/>
            <a:ext cx="1141862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1" y="1005842"/>
            <a:ext cx="11418625" cy="4449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D5DE5-72FC-4A8D-882E-8E41F7EE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B79344-15EE-45D1-9596-8F1EEB45C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86" y="6114845"/>
            <a:ext cx="11157221" cy="447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Takeaway Section</a:t>
            </a:r>
          </a:p>
        </p:txBody>
      </p:sp>
    </p:spTree>
    <p:extLst>
      <p:ext uri="{BB962C8B-B14F-4D97-AF65-F5344CB8AC3E}">
        <p14:creationId xmlns:p14="http://schemas.microsoft.com/office/powerpoint/2010/main" val="17834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9">
            <a:extLst>
              <a:ext uri="{FF2B5EF4-FFF2-40B4-BE49-F238E27FC236}">
                <a16:creationId xmlns:a16="http://schemas.microsoft.com/office/drawing/2014/main" id="{7C4F1FFF-5FF4-4E63-A85F-5422859091CC}"/>
              </a:ext>
            </a:extLst>
          </p:cNvPr>
          <p:cNvSpPr/>
          <p:nvPr userDrawn="1"/>
        </p:nvSpPr>
        <p:spPr>
          <a:xfrm rot="5400000" flipV="1">
            <a:off x="5997009" y="669808"/>
            <a:ext cx="6858580" cy="55178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3"/>
              <a:gd name="connsiteY0" fmla="*/ 5504 h 10000"/>
              <a:gd name="connsiteX1" fmla="*/ 10013 w 10013"/>
              <a:gd name="connsiteY1" fmla="*/ 0 h 10000"/>
              <a:gd name="connsiteX2" fmla="*/ 10013 w 10013"/>
              <a:gd name="connsiteY2" fmla="*/ 10000 h 10000"/>
              <a:gd name="connsiteX3" fmla="*/ 13 w 10013"/>
              <a:gd name="connsiteY3" fmla="*/ 10000 h 10000"/>
              <a:gd name="connsiteX4" fmla="*/ 0 w 10013"/>
              <a:gd name="connsiteY4" fmla="*/ 5504 h 10000"/>
              <a:gd name="connsiteX0" fmla="*/ 0 w 10013"/>
              <a:gd name="connsiteY0" fmla="*/ 12676 h 17172"/>
              <a:gd name="connsiteX1" fmla="*/ 9975 w 10013"/>
              <a:gd name="connsiteY1" fmla="*/ 0 h 17172"/>
              <a:gd name="connsiteX2" fmla="*/ 10013 w 10013"/>
              <a:gd name="connsiteY2" fmla="*/ 17172 h 17172"/>
              <a:gd name="connsiteX3" fmla="*/ 13 w 10013"/>
              <a:gd name="connsiteY3" fmla="*/ 17172 h 17172"/>
              <a:gd name="connsiteX4" fmla="*/ 0 w 10013"/>
              <a:gd name="connsiteY4" fmla="*/ 12676 h 17172"/>
              <a:gd name="connsiteX0" fmla="*/ 2 w 10002"/>
              <a:gd name="connsiteY0" fmla="*/ 13387 h 17172"/>
              <a:gd name="connsiteX1" fmla="*/ 9964 w 10002"/>
              <a:gd name="connsiteY1" fmla="*/ 0 h 17172"/>
              <a:gd name="connsiteX2" fmla="*/ 10002 w 10002"/>
              <a:gd name="connsiteY2" fmla="*/ 17172 h 17172"/>
              <a:gd name="connsiteX3" fmla="*/ 2 w 10002"/>
              <a:gd name="connsiteY3" fmla="*/ 17172 h 17172"/>
              <a:gd name="connsiteX4" fmla="*/ 2 w 10002"/>
              <a:gd name="connsiteY4" fmla="*/ 13387 h 17172"/>
              <a:gd name="connsiteX0" fmla="*/ 34 w 10001"/>
              <a:gd name="connsiteY0" fmla="*/ 11054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11054 h 17172"/>
              <a:gd name="connsiteX0" fmla="*/ 34 w 10001"/>
              <a:gd name="connsiteY0" fmla="*/ 7465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465 h 17172"/>
              <a:gd name="connsiteX0" fmla="*/ 34 w 10001"/>
              <a:gd name="connsiteY0" fmla="*/ 7609 h 17172"/>
              <a:gd name="connsiteX1" fmla="*/ 9963 w 10001"/>
              <a:gd name="connsiteY1" fmla="*/ 0 h 17172"/>
              <a:gd name="connsiteX2" fmla="*/ 10001 w 10001"/>
              <a:gd name="connsiteY2" fmla="*/ 17172 h 17172"/>
              <a:gd name="connsiteX3" fmla="*/ 1 w 10001"/>
              <a:gd name="connsiteY3" fmla="*/ 17172 h 17172"/>
              <a:gd name="connsiteX4" fmla="*/ 34 w 10001"/>
              <a:gd name="connsiteY4" fmla="*/ 7609 h 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7172">
                <a:moveTo>
                  <a:pt x="34" y="7609"/>
                </a:moveTo>
                <a:lnTo>
                  <a:pt x="9963" y="0"/>
                </a:lnTo>
                <a:cubicBezTo>
                  <a:pt x="9976" y="5724"/>
                  <a:pt x="9988" y="11448"/>
                  <a:pt x="10001" y="17172"/>
                </a:cubicBezTo>
                <a:lnTo>
                  <a:pt x="1" y="17172"/>
                </a:lnTo>
                <a:cubicBezTo>
                  <a:pt x="-3" y="15673"/>
                  <a:pt x="38" y="9108"/>
                  <a:pt x="34" y="7609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CEBF89-F5AB-4F3B-9E69-1D5368A103DA}"/>
              </a:ext>
            </a:extLst>
          </p:cNvPr>
          <p:cNvSpPr/>
          <p:nvPr userDrawn="1"/>
        </p:nvSpPr>
        <p:spPr>
          <a:xfrm>
            <a:off x="2" y="5819362"/>
            <a:ext cx="12191321" cy="1038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F9ACA5-1243-47E3-B7D1-EA4F52BE1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86" y="6114845"/>
            <a:ext cx="11157221" cy="447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Takeaway Section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74320"/>
            <a:ext cx="1146090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2" y="1005842"/>
            <a:ext cx="11460903" cy="4578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233C21-E715-4EAB-A64C-097DFF43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9">
            <a:extLst>
              <a:ext uri="{FF2B5EF4-FFF2-40B4-BE49-F238E27FC236}">
                <a16:creationId xmlns:a16="http://schemas.microsoft.com/office/drawing/2014/main" id="{7C4F1FFF-5FF4-4E63-A85F-5422859091CC}"/>
              </a:ext>
            </a:extLst>
          </p:cNvPr>
          <p:cNvSpPr/>
          <p:nvPr userDrawn="1"/>
        </p:nvSpPr>
        <p:spPr>
          <a:xfrm rot="5400000" flipV="1">
            <a:off x="6222591" y="895389"/>
            <a:ext cx="6858580" cy="5066645"/>
          </a:xfrm>
          <a:prstGeom prst="rect">
            <a:avLst/>
          </a:prstGeom>
          <a:solidFill>
            <a:schemeClr val="tx2">
              <a:lumMod val="10000"/>
              <a:lumOff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CEBF89-F5AB-4F3B-9E69-1D5368A103DA}"/>
              </a:ext>
            </a:extLst>
          </p:cNvPr>
          <p:cNvSpPr/>
          <p:nvPr userDrawn="1"/>
        </p:nvSpPr>
        <p:spPr>
          <a:xfrm>
            <a:off x="2" y="5819362"/>
            <a:ext cx="12191321" cy="1038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F9ACA5-1243-47E3-B7D1-EA4F52BE1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86" y="6114845"/>
            <a:ext cx="11157221" cy="447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Takeaway Section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3460E7-F3B0-4411-8871-A8FEF01D0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274320"/>
            <a:ext cx="643816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C6B4B3-F9E0-4ED4-807B-3B9A375E78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1" y="1005842"/>
            <a:ext cx="6438163" cy="4578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233C21-E715-4EAB-A64C-097DFF43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7E62EC1-5078-4958-A454-2BE8AEC6EF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18439" y="992005"/>
            <a:ext cx="4473679" cy="45788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Side 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511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424B05-87AA-4B67-B087-408944D69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/>
          <a:stretch/>
        </p:blipFill>
        <p:spPr>
          <a:xfrm>
            <a:off x="0" y="9978"/>
            <a:ext cx="12201832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478AB5-C559-4A47-965B-D6DBC87FA396}"/>
              </a:ext>
            </a:extLst>
          </p:cNvPr>
          <p:cNvSpPr/>
          <p:nvPr userDrawn="1"/>
        </p:nvSpPr>
        <p:spPr>
          <a:xfrm>
            <a:off x="9833" y="-1"/>
            <a:ext cx="12192001" cy="6858001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lowchart: Manual Input 6" descr="##">
            <a:extLst>
              <a:ext uri="{FF2B5EF4-FFF2-40B4-BE49-F238E27FC236}">
                <a16:creationId xmlns:a16="http://schemas.microsoft.com/office/drawing/2014/main" id="{DDF63BB3-7310-4C0F-B3EE-53565AB3757C}"/>
              </a:ext>
            </a:extLst>
          </p:cNvPr>
          <p:cNvSpPr/>
          <p:nvPr userDrawn="1"/>
        </p:nvSpPr>
        <p:spPr>
          <a:xfrm rot="5400000">
            <a:off x="132108" y="-132106"/>
            <a:ext cx="6858001" cy="7122213"/>
          </a:xfrm>
          <a:prstGeom prst="flowChartManualInput">
            <a:avLst/>
          </a:prstGeom>
          <a:solidFill>
            <a:schemeClr val="accent1">
              <a:alpha val="81000"/>
            </a:schemeClr>
          </a:solidFill>
          <a:ln>
            <a:noFill/>
          </a:ln>
          <a:effectLst>
            <a:outerShdw blurRad="12700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AB92AB-8EF1-4DBE-A0E9-1B1F5F48C0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2867" y="2936114"/>
            <a:ext cx="7721600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b="1" kern="1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B70FBF-F015-4334-88AE-509E758A7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64A23B-FA75-4DD5-86B0-89B42F946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/>
          <a:stretch/>
        </p:blipFill>
        <p:spPr>
          <a:xfrm>
            <a:off x="0" y="9978"/>
            <a:ext cx="12201832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478AB5-C559-4A47-965B-D6DBC87FA396}"/>
              </a:ext>
            </a:extLst>
          </p:cNvPr>
          <p:cNvSpPr/>
          <p:nvPr userDrawn="1"/>
        </p:nvSpPr>
        <p:spPr>
          <a:xfrm>
            <a:off x="1" y="-1"/>
            <a:ext cx="12192001" cy="6858001"/>
          </a:xfrm>
          <a:prstGeom prst="rect">
            <a:avLst/>
          </a:prstGeom>
          <a:solidFill>
            <a:schemeClr val="tx2">
              <a:lumMod val="90000"/>
              <a:lumOff val="1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lowchart: Manual Input 6" descr="##">
            <a:extLst>
              <a:ext uri="{FF2B5EF4-FFF2-40B4-BE49-F238E27FC236}">
                <a16:creationId xmlns:a16="http://schemas.microsoft.com/office/drawing/2014/main" id="{DDF63BB3-7310-4C0F-B3EE-53565AB3757C}"/>
              </a:ext>
            </a:extLst>
          </p:cNvPr>
          <p:cNvSpPr/>
          <p:nvPr userDrawn="1"/>
        </p:nvSpPr>
        <p:spPr>
          <a:xfrm rot="5400000">
            <a:off x="132108" y="-132106"/>
            <a:ext cx="6858001" cy="7122213"/>
          </a:xfrm>
          <a:prstGeom prst="flowChartManualInput">
            <a:avLst/>
          </a:prstGeom>
          <a:solidFill>
            <a:schemeClr val="tx2">
              <a:lumMod val="90000"/>
              <a:lumOff val="10000"/>
              <a:alpha val="81000"/>
            </a:schemeClr>
          </a:solidFill>
          <a:ln>
            <a:noFill/>
          </a:ln>
          <a:effectLst>
            <a:outerShdw blurRad="12700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AB92AB-8EF1-4DBE-A0E9-1B1F5F48C0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2867" y="2936114"/>
            <a:ext cx="7721600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b="1" kern="1200" spc="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B70FBF-F015-4334-88AE-509E758A7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7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534B3C-0B95-4D51-846B-975D3753D317}"/>
              </a:ext>
            </a:extLst>
          </p:cNvPr>
          <p:cNvSpPr/>
          <p:nvPr userDrawn="1"/>
        </p:nvSpPr>
        <p:spPr>
          <a:xfrm>
            <a:off x="0" y="240610"/>
            <a:ext cx="220133" cy="499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B4FCCA1-FD52-4B0A-AAF5-AB79840C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2" y="240610"/>
            <a:ext cx="11424548" cy="499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F94734-5668-408D-BF44-F529C82A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2" y="1005841"/>
            <a:ext cx="11424548" cy="525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299330-244F-4096-B892-B4A26F433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695" r:id="rId8"/>
    <p:sldLayoutId id="2147483703" r:id="rId9"/>
    <p:sldLayoutId id="2147483705" r:id="rId10"/>
    <p:sldLayoutId id="2147483704" r:id="rId11"/>
    <p:sldLayoutId id="2147483722" r:id="rId12"/>
    <p:sldLayoutId id="214748372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2400" b="1" i="0" u="none" strike="noStrike" kern="1200" cap="none" spc="100" normalizeH="0" baseline="0" dirty="0">
          <a:ln>
            <a:noFill/>
          </a:ln>
          <a:solidFill>
            <a:schemeClr val="accent1"/>
          </a:solidFill>
          <a:effectLst/>
          <a:uLnTx/>
          <a:uFillTx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A8CC2-86C2-4D49-8AFC-D57A7D752721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284471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2400" b="1" i="0" u="none" strike="noStrike" kern="1200" cap="none" spc="100" normalizeH="0" baseline="0" dirty="0">
          <a:ln>
            <a:noFill/>
          </a:ln>
          <a:solidFill>
            <a:schemeClr val="accent1"/>
          </a:solidFill>
          <a:effectLst/>
          <a:uLnTx/>
          <a:uFillTx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AC90-C6C5-4C18-AAFB-6D9AABF931F5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9E06-8BC7-41A5-9DD6-8F0EF0C3D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C5D32-5140-4C1B-8336-8909A418504E}"/>
              </a:ext>
            </a:extLst>
          </p:cNvPr>
          <p:cNvSpPr/>
          <p:nvPr userDrawn="1"/>
        </p:nvSpPr>
        <p:spPr>
          <a:xfrm>
            <a:off x="0" y="240610"/>
            <a:ext cx="220133" cy="499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AE0DC-4B21-466B-86A2-DC25553BAD9D}"/>
              </a:ext>
            </a:extLst>
          </p:cNvPr>
          <p:cNvSpPr/>
          <p:nvPr userDrawn="1"/>
        </p:nvSpPr>
        <p:spPr>
          <a:xfrm>
            <a:off x="10028122" y="240608"/>
            <a:ext cx="2163879" cy="502920"/>
          </a:xfrm>
          <a:prstGeom prst="rect">
            <a:avLst/>
          </a:prstGeom>
          <a:solidFill>
            <a:srgbClr val="6B7785">
              <a:lumMod val="20000"/>
              <a:lumOff val="8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430EB-7791-4F2B-971B-9A1A0C34335A}"/>
              </a:ext>
            </a:extLst>
          </p:cNvPr>
          <p:cNvSpPr txBox="1"/>
          <p:nvPr userDrawn="1"/>
        </p:nvSpPr>
        <p:spPr>
          <a:xfrm>
            <a:off x="5161290" y="6594106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Business Confidential - Willdan</a:t>
            </a:r>
          </a:p>
        </p:txBody>
      </p:sp>
    </p:spTree>
    <p:extLst>
      <p:ext uri="{BB962C8B-B14F-4D97-AF65-F5344CB8AC3E}">
        <p14:creationId xmlns:p14="http://schemas.microsoft.com/office/powerpoint/2010/main" val="8211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82" r:id="rId12"/>
    <p:sldLayoutId id="2147483680" r:id="rId13"/>
    <p:sldLayoutId id="2147483681" r:id="rId14"/>
    <p:sldLayoutId id="2147483677" r:id="rId15"/>
    <p:sldLayoutId id="2147483668" r:id="rId16"/>
    <p:sldLayoutId id="2147483678" r:id="rId17"/>
    <p:sldLayoutId id="2147483683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6F9E2-6742-4776-89C1-FFC8FD4EA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Development Impact Fee Nexus Study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19FEB-A1F7-4932-839E-5A9A5DB9AF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City of Beaumont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C8EFC-5AA7-4682-8408-3B5029CDC4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June 5, 2024</a:t>
            </a:r>
          </a:p>
        </p:txBody>
      </p:sp>
    </p:spTree>
    <p:extLst>
      <p:ext uri="{BB962C8B-B14F-4D97-AF65-F5344CB8AC3E}">
        <p14:creationId xmlns:p14="http://schemas.microsoft.com/office/powerpoint/2010/main" val="368405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Cost Allocation Methods:</a:t>
            </a:r>
            <a:br>
              <a:rPr lang="en-US"/>
            </a:br>
            <a:r>
              <a:rPr lang="en-US" sz="3200" i="1"/>
              <a:t>WHAT Facilities Serve WHO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7034336" y="4081677"/>
            <a:ext cx="4297307" cy="23760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144" rIns="9144" anchor="ctr"/>
          <a:lstStyle/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PLANNED FACILITIES</a:t>
            </a:r>
          </a:p>
          <a:p>
            <a:pPr algn="ctr" eaLnBrk="0" hangingPunct="0"/>
            <a:endParaRPr lang="en-US" sz="2800" b="1" i="1" u="sng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Planned Facilities</a:t>
            </a: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New Demand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65066" y="4081677"/>
            <a:ext cx="4292600" cy="23295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144" rIns="9144" anchor="ctr"/>
          <a:lstStyle/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SYSTEM PLAN</a:t>
            </a:r>
          </a:p>
          <a:p>
            <a:pPr algn="ctr" eaLnBrk="0" hangingPunct="0"/>
            <a:endParaRPr lang="en-US" sz="2800" b="1" i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Existing + Planned Facilities</a:t>
            </a: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Existing + New Demand</a:t>
            </a:r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7630717" y="5729574"/>
            <a:ext cx="350185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chemeClr val="bg1"/>
              </a:solidFill>
              <a:highlight>
                <a:srgbClr val="75C7FF"/>
              </a:highlight>
            </a:endParaRP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925532" y="5680832"/>
            <a:ext cx="400313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75C7FF"/>
              </a:highligh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60358" y="1225422"/>
            <a:ext cx="4297307" cy="23760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144" rIns="9144" anchor="ctr"/>
          <a:lstStyle/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BUY IN</a:t>
            </a:r>
          </a:p>
          <a:p>
            <a:pPr algn="ctr" eaLnBrk="0" hangingPunct="0"/>
            <a:endParaRPr lang="en-US" sz="2800" b="1" i="1" u="sng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Existing Facilities</a:t>
            </a: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Total Capacity</a:t>
            </a:r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1335599" y="2873028"/>
            <a:ext cx="350185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chemeClr val="bg1"/>
              </a:solidFill>
              <a:highlight>
                <a:srgbClr val="75C7FF"/>
              </a:highlight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33BD0AF-57BA-48AE-C8EE-2781B41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336" y="1225422"/>
            <a:ext cx="4405563" cy="23760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144" rIns="9144" anchor="ctr"/>
          <a:lstStyle/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EXISTING INVENTORY</a:t>
            </a:r>
          </a:p>
          <a:p>
            <a:pPr algn="ctr" eaLnBrk="0" hangingPunct="0"/>
            <a:endParaRPr lang="en-US" sz="2800" b="1" i="1" u="sng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Existing Facilities</a:t>
            </a:r>
          </a:p>
          <a:p>
            <a:pPr algn="ctr" eaLnBrk="0" hangingPunct="0"/>
            <a:r>
              <a:rPr lang="en-US" sz="2800" b="1" i="1" dirty="0">
                <a:solidFill>
                  <a:schemeClr val="bg1"/>
                </a:solidFill>
              </a:rPr>
              <a:t>Existing Demand</a:t>
            </a:r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58A8C995-4D6D-766C-685A-EBC06A1A5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6188" y="2852246"/>
            <a:ext cx="350185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75C7FF"/>
              </a:highligh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65BC-B256-4C02-B4BE-A7378B30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0610"/>
            <a:ext cx="11424549" cy="499108"/>
          </a:xfrm>
        </p:spPr>
        <p:txBody>
          <a:bodyPr anchor="ctr">
            <a:normAutofit/>
          </a:bodyPr>
          <a:lstStyle/>
          <a:p>
            <a:r>
              <a:rPr lang="en-US" dirty="0"/>
              <a:t>Fee Program Methodologies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A0179B-2BF6-48E4-A94F-B07B06386B6C}"/>
              </a:ext>
            </a:extLst>
          </p:cNvPr>
          <p:cNvGrpSpPr/>
          <p:nvPr/>
        </p:nvGrpSpPr>
        <p:grpSpPr>
          <a:xfrm>
            <a:off x="591024" y="1314899"/>
            <a:ext cx="2528010" cy="4681298"/>
            <a:chOff x="1762986" y="3804179"/>
            <a:chExt cx="3525053" cy="21347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CF1A44-679E-49FC-9CC0-BD39D43B407F}"/>
                </a:ext>
              </a:extLst>
            </p:cNvPr>
            <p:cNvSpPr/>
            <p:nvPr/>
          </p:nvSpPr>
          <p:spPr>
            <a:xfrm>
              <a:off x="1762986" y="3804179"/>
              <a:ext cx="3525053" cy="21347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*Calibri-26460-Identity-H"/>
              </a:endParaRPr>
            </a:p>
            <a:p>
              <a:pPr algn="ctr"/>
              <a:r>
                <a:rPr lang="en-US" sz="2400" b="0" i="0" u="none" strike="noStrike" baseline="0" dirty="0">
                  <a:solidFill>
                    <a:schemeClr val="tx2"/>
                  </a:solidFill>
                </a:rPr>
                <a:t>Parks</a:t>
              </a:r>
            </a:p>
            <a:p>
              <a:pPr algn="ctr"/>
              <a:endParaRPr lang="en-US" sz="24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Library District</a:t>
              </a:r>
            </a:p>
            <a:p>
              <a:pPr algn="ctr"/>
              <a:endParaRPr lang="en-US" sz="24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Storm Drainage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716B93-19EB-4485-A6E7-EA4AC8BDC6E3}"/>
                </a:ext>
              </a:extLst>
            </p:cNvPr>
            <p:cNvSpPr/>
            <p:nvPr/>
          </p:nvSpPr>
          <p:spPr>
            <a:xfrm>
              <a:off x="1762986" y="3804179"/>
              <a:ext cx="3525053" cy="390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Existing Standard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6B215-BA00-24A5-399C-CF3576E120B5}"/>
              </a:ext>
            </a:extLst>
          </p:cNvPr>
          <p:cNvGrpSpPr/>
          <p:nvPr/>
        </p:nvGrpSpPr>
        <p:grpSpPr>
          <a:xfrm>
            <a:off x="6167046" y="1318890"/>
            <a:ext cx="2633489" cy="4681297"/>
            <a:chOff x="1762986" y="3804179"/>
            <a:chExt cx="3525053" cy="21347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0B6283-C2FF-C8EF-BFB0-6841DFDC5EB4}"/>
                </a:ext>
              </a:extLst>
            </p:cNvPr>
            <p:cNvSpPr/>
            <p:nvPr/>
          </p:nvSpPr>
          <p:spPr>
            <a:xfrm>
              <a:off x="1762986" y="3804179"/>
              <a:ext cx="3525053" cy="21347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Transportation</a:t>
              </a:r>
            </a:p>
            <a:p>
              <a:pPr algn="ctr"/>
              <a:endParaRPr lang="en-US" sz="24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Sewer Facilities</a:t>
              </a:r>
            </a:p>
            <a:p>
              <a:pPr algn="ctr"/>
              <a:endParaRPr lang="en-US" sz="2400" b="0" i="0" u="none" strike="noStrike" baseline="0" dirty="0">
                <a:solidFill>
                  <a:schemeClr val="tx2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Trails</a:t>
              </a:r>
              <a:endParaRPr lang="en-US" sz="2400" b="0" i="0" u="none" strike="noStrike" baseline="0" dirty="0">
                <a:solidFill>
                  <a:schemeClr val="tx2"/>
                </a:solidFill>
              </a:endParaRPr>
            </a:p>
            <a:p>
              <a:endParaRPr lang="en-US" dirty="0"/>
            </a:p>
            <a:p>
              <a:pPr algn="l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1E2D0B-1CAC-3BFC-9164-AFBA04EF4AF0}"/>
                </a:ext>
              </a:extLst>
            </p:cNvPr>
            <p:cNvSpPr/>
            <p:nvPr/>
          </p:nvSpPr>
          <p:spPr>
            <a:xfrm>
              <a:off x="1762986" y="3804179"/>
              <a:ext cx="3525053" cy="390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Planned Facilities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9CCCB2-1BA0-4B5F-A1A3-9854B62CCB75}"/>
              </a:ext>
            </a:extLst>
          </p:cNvPr>
          <p:cNvGrpSpPr/>
          <p:nvPr/>
        </p:nvGrpSpPr>
        <p:grpSpPr>
          <a:xfrm>
            <a:off x="3404859" y="1314900"/>
            <a:ext cx="2528010" cy="4681297"/>
            <a:chOff x="7236114" y="1662982"/>
            <a:chExt cx="3525053" cy="29997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565F18-0E33-443D-9AFA-D048FBD957A6}"/>
                </a:ext>
              </a:extLst>
            </p:cNvPr>
            <p:cNvSpPr/>
            <p:nvPr/>
          </p:nvSpPr>
          <p:spPr>
            <a:xfrm>
              <a:off x="7236114" y="1662982"/>
              <a:ext cx="3525053" cy="29997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2"/>
                </a:solidFill>
              </a:endParaRPr>
            </a:p>
            <a:p>
              <a:pPr algn="ctr"/>
              <a:endParaRPr lang="en-US" sz="2000" dirty="0">
                <a:solidFill>
                  <a:schemeClr val="tx2"/>
                </a:solidFill>
              </a:endParaRPr>
            </a:p>
            <a:p>
              <a:pPr algn="ctr"/>
              <a:endParaRPr lang="en-US" sz="2000" dirty="0">
                <a:solidFill>
                  <a:schemeClr val="tx2"/>
                </a:solidFill>
              </a:endParaRPr>
            </a:p>
            <a:p>
              <a:pPr algn="ctr"/>
              <a:endParaRPr lang="en-US" sz="2000" dirty="0">
                <a:solidFill>
                  <a:schemeClr val="tx2"/>
                </a:solidFill>
              </a:endParaRPr>
            </a:p>
            <a:p>
              <a:pPr algn="ctr"/>
              <a:endParaRPr lang="en-US" sz="2000" dirty="0">
                <a:solidFill>
                  <a:schemeClr val="tx2"/>
                </a:solidFill>
              </a:endParaRPr>
            </a:p>
            <a:p>
              <a:pPr algn="ctr"/>
              <a:endParaRPr lang="en-US" sz="20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Recreation 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Fire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Police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Recycled Water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General Plan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Emergency Preparedness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Maintenance Equipment</a:t>
              </a:r>
            </a:p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Public Facilities</a:t>
              </a:r>
              <a:endParaRPr lang="en-US" dirty="0">
                <a:solidFill>
                  <a:schemeClr val="tx2"/>
                </a:solidFill>
              </a:endParaRPr>
            </a:p>
            <a:p>
              <a:endParaRPr lang="en-US" dirty="0">
                <a:latin typeface="*Calibri-26460-Identity-H"/>
              </a:endParaRPr>
            </a:p>
            <a:p>
              <a:endParaRPr lang="en-US" sz="1800" b="0" i="0" u="none" strike="noStrike" baseline="0" dirty="0">
                <a:latin typeface="*Calibri-26460-Identity-H"/>
              </a:endParaRPr>
            </a:p>
            <a:p>
              <a:pPr algn="l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AE9358-E87C-48BE-8884-4F0AF3EC0C8A}"/>
                </a:ext>
              </a:extLst>
            </p:cNvPr>
            <p:cNvSpPr/>
            <p:nvPr/>
          </p:nvSpPr>
          <p:spPr>
            <a:xfrm>
              <a:off x="7236114" y="1666090"/>
              <a:ext cx="3525053" cy="549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System Plan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15811E-4ECF-C99C-8D9D-C00F9935E618}"/>
              </a:ext>
            </a:extLst>
          </p:cNvPr>
          <p:cNvGrpSpPr/>
          <p:nvPr/>
        </p:nvGrpSpPr>
        <p:grpSpPr>
          <a:xfrm>
            <a:off x="9050896" y="1326982"/>
            <a:ext cx="2633489" cy="4681297"/>
            <a:chOff x="1762986" y="3804179"/>
            <a:chExt cx="3525053" cy="213470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8F58E6E-7818-9CAD-EE9E-DF67F6F84FB5}"/>
                </a:ext>
              </a:extLst>
            </p:cNvPr>
            <p:cNvSpPr/>
            <p:nvPr/>
          </p:nvSpPr>
          <p:spPr>
            <a:xfrm>
              <a:off x="1762986" y="3804179"/>
              <a:ext cx="3525053" cy="21347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Sewer Capacity</a:t>
              </a:r>
              <a:endParaRPr lang="en-US" sz="2400" b="0" i="0" u="none" strike="noStrike" baseline="0" dirty="0">
                <a:solidFill>
                  <a:schemeClr val="tx2"/>
                </a:solidFill>
              </a:endParaRPr>
            </a:p>
            <a:p>
              <a:endParaRPr lang="en-US" dirty="0"/>
            </a:p>
            <a:p>
              <a:pPr algn="l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EB1E1-7BCC-5F88-80C5-5D99EEAF2691}"/>
                </a:ext>
              </a:extLst>
            </p:cNvPr>
            <p:cNvSpPr/>
            <p:nvPr/>
          </p:nvSpPr>
          <p:spPr>
            <a:xfrm>
              <a:off x="1762986" y="3804179"/>
              <a:ext cx="3525053" cy="390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Buy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96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5B94BD-33A0-0367-DDF8-D2526E1C52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i="1" u="sng" dirty="0"/>
              <a:t>Neighborhood and Community Parks</a:t>
            </a:r>
          </a:p>
          <a:p>
            <a:r>
              <a:rPr lang="en-US" sz="1600" dirty="0"/>
              <a:t>Land and improvements to maintain standards</a:t>
            </a:r>
          </a:p>
          <a:p>
            <a:pPr marL="0" indent="0">
              <a:buNone/>
            </a:pPr>
            <a:r>
              <a:rPr lang="en-US" sz="1600" i="1" u="sng" dirty="0"/>
              <a:t>Recreation</a:t>
            </a:r>
          </a:p>
          <a:p>
            <a:r>
              <a:rPr lang="en-US" sz="1600" dirty="0"/>
              <a:t>Community Center</a:t>
            </a:r>
          </a:p>
          <a:p>
            <a:r>
              <a:rPr lang="en-US" sz="1600" dirty="0"/>
              <a:t>Gym</a:t>
            </a:r>
          </a:p>
          <a:p>
            <a:r>
              <a:rPr lang="en-US" sz="1600" dirty="0"/>
              <a:t>Splash pads</a:t>
            </a:r>
          </a:p>
          <a:p>
            <a:pPr marL="0" indent="0">
              <a:buNone/>
            </a:pPr>
            <a:r>
              <a:rPr lang="en-US" sz="1600" i="1" u="sng" dirty="0"/>
              <a:t>Fire</a:t>
            </a:r>
          </a:p>
          <a:p>
            <a:r>
              <a:rPr lang="en-US" sz="1600" dirty="0"/>
              <a:t>Two new stations</a:t>
            </a:r>
          </a:p>
          <a:p>
            <a:pPr marL="0" indent="0">
              <a:buNone/>
            </a:pPr>
            <a:r>
              <a:rPr lang="en-US" sz="1600" i="1" u="sng" dirty="0"/>
              <a:t>Police</a:t>
            </a:r>
          </a:p>
          <a:p>
            <a:r>
              <a:rPr lang="en-US" sz="1600" dirty="0"/>
              <a:t>New Police Station</a:t>
            </a:r>
          </a:p>
          <a:p>
            <a:pPr marL="0" indent="0">
              <a:buNone/>
            </a:pPr>
            <a:r>
              <a:rPr lang="en-US" sz="1600" i="1" u="sng" dirty="0"/>
              <a:t>Public Facilities</a:t>
            </a:r>
          </a:p>
          <a:p>
            <a:r>
              <a:rPr lang="en-US" sz="1600" dirty="0"/>
              <a:t>New City Hall</a:t>
            </a:r>
          </a:p>
          <a:p>
            <a:r>
              <a:rPr lang="en-US" sz="1600" dirty="0"/>
              <a:t>New Corporation Yard</a:t>
            </a:r>
          </a:p>
          <a:p>
            <a:pPr marL="0" indent="0">
              <a:buNone/>
            </a:pPr>
            <a:r>
              <a:rPr lang="en-US" sz="1600" i="1" u="sng" dirty="0"/>
              <a:t>Transportation</a:t>
            </a:r>
          </a:p>
          <a:p>
            <a:r>
              <a:rPr lang="en-US" sz="1600" dirty="0"/>
              <a:t>Pennsylvania and California UPR Grade Separations</a:t>
            </a:r>
          </a:p>
          <a:p>
            <a:r>
              <a:rPr lang="en-US" sz="1600" dirty="0"/>
              <a:t>Potrero, Oak Valley, Pennsylvania Interchanges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6313-5D25-8924-BE11-070825817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17424"/>
            <a:ext cx="5394960" cy="5253811"/>
          </a:xfrm>
        </p:spPr>
        <p:txBody>
          <a:bodyPr/>
          <a:lstStyle/>
          <a:p>
            <a:pPr marL="0" indent="0">
              <a:buNone/>
            </a:pPr>
            <a:r>
              <a:rPr lang="en-US" sz="1600" i="1" u="sng" dirty="0"/>
              <a:t>Sewer Facilities</a:t>
            </a:r>
          </a:p>
          <a:p>
            <a:r>
              <a:rPr lang="en-US" sz="1600" dirty="0"/>
              <a:t>Identified capacity expanding projects from WWMP</a:t>
            </a:r>
          </a:p>
          <a:p>
            <a:pPr marL="0" indent="0">
              <a:buNone/>
            </a:pPr>
            <a:r>
              <a:rPr lang="en-US" sz="1600" i="1" u="sng" dirty="0"/>
              <a:t>Recycled Water</a:t>
            </a:r>
          </a:p>
          <a:p>
            <a:r>
              <a:rPr lang="en-US" sz="1600" dirty="0"/>
              <a:t>Todd Groundwater Recycled Water</a:t>
            </a:r>
          </a:p>
          <a:p>
            <a:r>
              <a:rPr lang="en-US" sz="1600" dirty="0"/>
              <a:t>Recycled Water Storage Basins</a:t>
            </a:r>
          </a:p>
          <a:p>
            <a:pPr marL="0" indent="0">
              <a:buNone/>
            </a:pPr>
            <a:r>
              <a:rPr lang="en-US" sz="1600" i="1" u="sng" dirty="0"/>
              <a:t>General Plan Updates</a:t>
            </a:r>
          </a:p>
          <a:p>
            <a:r>
              <a:rPr lang="en-US" sz="1600" dirty="0"/>
              <a:t>GP, Zoning Code and Housing Element Updates</a:t>
            </a:r>
          </a:p>
          <a:p>
            <a:pPr marL="0" indent="0">
              <a:buNone/>
            </a:pPr>
            <a:r>
              <a:rPr lang="en-US" sz="1600" i="1" u="sng" dirty="0"/>
              <a:t>Library District</a:t>
            </a:r>
          </a:p>
          <a:p>
            <a:r>
              <a:rPr lang="en-US" sz="1600" dirty="0"/>
              <a:t>Facilities to maintain existing level of service</a:t>
            </a:r>
          </a:p>
          <a:p>
            <a:pPr marL="0" indent="0">
              <a:buNone/>
            </a:pPr>
            <a:r>
              <a:rPr lang="en-US" sz="1600" i="1" u="sng" dirty="0"/>
              <a:t>Emergency Preparedness</a:t>
            </a:r>
          </a:p>
          <a:p>
            <a:r>
              <a:rPr lang="en-US" sz="1600" dirty="0"/>
              <a:t>Emergency Operations Center</a:t>
            </a:r>
          </a:p>
          <a:p>
            <a:pPr marL="0" indent="0">
              <a:buNone/>
            </a:pPr>
            <a:r>
              <a:rPr lang="en-US" sz="1600" i="1" u="sng" dirty="0"/>
              <a:t>Storm Drain</a:t>
            </a:r>
          </a:p>
          <a:p>
            <a:r>
              <a:rPr lang="en-US" sz="1600" dirty="0"/>
              <a:t>Facilities to maintain existing level of service</a:t>
            </a:r>
          </a:p>
          <a:p>
            <a:pPr marL="0" indent="0">
              <a:buNone/>
            </a:pPr>
            <a:r>
              <a:rPr lang="en-US" sz="1600" i="1" u="sng" dirty="0"/>
              <a:t>Maintenance Equipment</a:t>
            </a:r>
          </a:p>
          <a:p>
            <a:r>
              <a:rPr lang="en-US" sz="1600" dirty="0"/>
              <a:t>Skid steerer, dump truck, tandem vibratory roller</a:t>
            </a:r>
          </a:p>
          <a:p>
            <a:pPr marL="0" indent="0">
              <a:buNone/>
            </a:pPr>
            <a:r>
              <a:rPr lang="en-US" sz="1600" i="1" u="sng" dirty="0"/>
              <a:t>Trails</a:t>
            </a:r>
          </a:p>
          <a:p>
            <a:r>
              <a:rPr lang="en-US" sz="1600" dirty="0"/>
              <a:t>Edison easement trail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i="1" u="sng" dirty="0"/>
          </a:p>
          <a:p>
            <a:pPr marL="0" indent="0">
              <a:buNone/>
            </a:pPr>
            <a:endParaRPr lang="en-US" sz="1600" i="1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767952-C066-2E52-80C4-CDFE42FF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Planned Facilities</a:t>
            </a:r>
          </a:p>
        </p:txBody>
      </p:sp>
    </p:spTree>
    <p:extLst>
      <p:ext uri="{BB962C8B-B14F-4D97-AF65-F5344CB8AC3E}">
        <p14:creationId xmlns:p14="http://schemas.microsoft.com/office/powerpoint/2010/main" val="183153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67952-C066-2E52-80C4-CDFE42FF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0610"/>
            <a:ext cx="11204373" cy="499108"/>
          </a:xfrm>
        </p:spPr>
        <p:txBody>
          <a:bodyPr anchor="ctr">
            <a:normAutofit/>
          </a:bodyPr>
          <a:lstStyle/>
          <a:p>
            <a:r>
              <a:rPr lang="en-US" dirty="0"/>
              <a:t>Planned Facilities Total Cost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DF380-0A0C-7B7D-40FE-E23E7011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4C9E06-8BC7-41A5-9DD6-8F0EF0C3DA1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9380A5-858E-D7B5-B2AA-DC7806D15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00958"/>
              </p:ext>
            </p:extLst>
          </p:nvPr>
        </p:nvGraphicFramePr>
        <p:xfrm>
          <a:off x="2160717" y="979349"/>
          <a:ext cx="7614458" cy="53248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52988">
                  <a:extLst>
                    <a:ext uri="{9D8B030D-6E8A-4147-A177-3AD203B41FA5}">
                      <a16:colId xmlns:a16="http://schemas.microsoft.com/office/drawing/2014/main" val="276471806"/>
                    </a:ext>
                  </a:extLst>
                </a:gridCol>
                <a:gridCol w="1323826">
                  <a:extLst>
                    <a:ext uri="{9D8B030D-6E8A-4147-A177-3AD203B41FA5}">
                      <a16:colId xmlns:a16="http://schemas.microsoft.com/office/drawing/2014/main" val="1288023620"/>
                    </a:ext>
                  </a:extLst>
                </a:gridCol>
                <a:gridCol w="1415547">
                  <a:extLst>
                    <a:ext uri="{9D8B030D-6E8A-4147-A177-3AD203B41FA5}">
                      <a16:colId xmlns:a16="http://schemas.microsoft.com/office/drawing/2014/main" val="2223397293"/>
                    </a:ext>
                  </a:extLst>
                </a:gridCol>
                <a:gridCol w="1422097">
                  <a:extLst>
                    <a:ext uri="{9D8B030D-6E8A-4147-A177-3AD203B41FA5}">
                      <a16:colId xmlns:a16="http://schemas.microsoft.com/office/drawing/2014/main" val="1820529283"/>
                    </a:ext>
                  </a:extLst>
                </a:gridCol>
              </a:tblGrid>
              <a:tr h="38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Fee Category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Net Project Cost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Development Fee Revenue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Additional Funding Required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4012675112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242533492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Park Land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15,223,304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15,223,304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1287044757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Community Park Improvements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10,529,000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10,529,000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2473297240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Neighborhood Park Improvements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11,636,000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11,636,000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2383313304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Recreation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62,440,220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22,230,970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40,209,250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145155834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Fire Protection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12,965,326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11,179,035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1,786,291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409655095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Police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73,182,221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32,006,177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41,176,044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3585182617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23,345,367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14,386,762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8,958,605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437374257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Transportation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411,690,869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189,032,967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222,657,902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2657068853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Sewer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99,764,464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68,858,364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30,906,100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1299414286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Sewer Capacity</a:t>
                      </a:r>
                      <a:r>
                        <a:rPr lang="en-US" sz="1400" u="none" strike="noStrike" baseline="30000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397182616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Recycled Water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29,432,627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8,660,205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20,772,422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2446108029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General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1,722,271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582,460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1,139,811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519266421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Library District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3,383,765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3,383,765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882032635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Emergency Preparedness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695,153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232,984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462,169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2796394590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Storm Drain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28,333,417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28,333,417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1177411480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Trails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312,000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312,000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-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900351552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Maintenance Equipment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          407,722 </a:t>
                      </a:r>
                      <a:endParaRPr lang="en-US" sz="14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          407,722 </a:t>
                      </a:r>
                      <a:endParaRPr lang="en-US" sz="14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                     - </a:t>
                      </a:r>
                      <a:endParaRPr lang="en-US" sz="14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1012277315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$ 785,063,725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$ 416,995,132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$ 368,068,593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2660559959"/>
                  </a:ext>
                </a:extLst>
              </a:tr>
              <a:tr h="2151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extLst>
                  <a:ext uri="{0D108BD9-81ED-4DB2-BD59-A6C34878D82A}">
                    <a16:rowId xmlns:a16="http://schemas.microsoft.com/office/drawing/2014/main" val="1262633121"/>
                  </a:ext>
                </a:extLst>
              </a:tr>
              <a:tr h="3141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30000" dirty="0">
                          <a:effectLst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</a:rPr>
                        <a:t> No project costs shown. Capacity fee revenue is used to pay back City for excess capacity used to serve new development at WWTP.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4" marR="9284" marT="928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3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0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67952-C066-2E52-80C4-CDFE42FF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0610"/>
            <a:ext cx="11204373" cy="499108"/>
          </a:xfrm>
        </p:spPr>
        <p:txBody>
          <a:bodyPr anchor="ctr">
            <a:normAutofit/>
          </a:bodyPr>
          <a:lstStyle/>
          <a:p>
            <a:r>
              <a:rPr lang="en-US" dirty="0"/>
              <a:t>Maximum Justified Fee Schedule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DF380-0A0C-7B7D-40FE-E23E7011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4C9E06-8BC7-41A5-9DD6-8F0EF0C3DA1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4839EE-8BF8-AA9A-E50B-1AA8E63C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87498"/>
              </p:ext>
            </p:extLst>
          </p:nvPr>
        </p:nvGraphicFramePr>
        <p:xfrm>
          <a:off x="1197153" y="739718"/>
          <a:ext cx="9266688" cy="596836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566545">
                  <a:extLst>
                    <a:ext uri="{9D8B030D-6E8A-4147-A177-3AD203B41FA5}">
                      <a16:colId xmlns:a16="http://schemas.microsoft.com/office/drawing/2014/main" val="1818038750"/>
                    </a:ext>
                  </a:extLst>
                </a:gridCol>
                <a:gridCol w="1211450">
                  <a:extLst>
                    <a:ext uri="{9D8B030D-6E8A-4147-A177-3AD203B41FA5}">
                      <a16:colId xmlns:a16="http://schemas.microsoft.com/office/drawing/2014/main" val="3551364520"/>
                    </a:ext>
                  </a:extLst>
                </a:gridCol>
                <a:gridCol w="1554995">
                  <a:extLst>
                    <a:ext uri="{9D8B030D-6E8A-4147-A177-3AD203B41FA5}">
                      <a16:colId xmlns:a16="http://schemas.microsoft.com/office/drawing/2014/main" val="3596465963"/>
                    </a:ext>
                  </a:extLst>
                </a:gridCol>
                <a:gridCol w="1722248">
                  <a:extLst>
                    <a:ext uri="{9D8B030D-6E8A-4147-A177-3AD203B41FA5}">
                      <a16:colId xmlns:a16="http://schemas.microsoft.com/office/drawing/2014/main" val="2088268270"/>
                    </a:ext>
                  </a:extLst>
                </a:gridCol>
                <a:gridCol w="1211450">
                  <a:extLst>
                    <a:ext uri="{9D8B030D-6E8A-4147-A177-3AD203B41FA5}">
                      <a16:colId xmlns:a16="http://schemas.microsoft.com/office/drawing/2014/main" val="3310801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Land Use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Residential Dwelling Unit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Commercial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Industrial/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Business Park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Industrial/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High-Cube Warehouse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199089"/>
                  </a:ext>
                </a:extLst>
              </a:tr>
              <a:tr h="14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Park Land In Lieu (Subdivisions)</a:t>
                      </a:r>
                      <a:r>
                        <a:rPr lang="en-US" sz="1400" u="none" strike="noStrike" baseline="30000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0.79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          -  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    -  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6169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Park Land Acquisition (Non Subdivisions)</a:t>
                      </a:r>
                      <a:r>
                        <a:rPr lang="fr-FR" sz="1400" u="none" strike="noStrike" baseline="30000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0.77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-  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-  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758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Community Park Improvements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0.53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231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Neighborhood Park Improvements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0.59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041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Recreation Facilities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1.12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02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Fire Protection Facilities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0.38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0.47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0.68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0.19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447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Police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1.33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0.73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1.06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0.30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0425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0.60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0.33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0.48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0.14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898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Transportation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2.33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23.47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10.61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6.17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67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Sewer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2.57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1.34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0.99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2.06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1781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Sewer Capacity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4.72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1.80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3.33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2.29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422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Recycled Water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0.32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0.17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0.12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0.26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846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General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0.02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0.01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0.02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0.01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051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Library District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0.15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207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Emergency Preparedness Facilities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0.01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0.004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0.006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0.002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730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Storm Drain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0.92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0.97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0.75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0.97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5177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Trails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0.02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      -  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350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Maintenance Equipment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             0.02 </a:t>
                      </a:r>
                      <a:endParaRPr lang="en-US" sz="14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                  0.010 </a:t>
                      </a:r>
                      <a:endParaRPr lang="en-US" sz="14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                     0.010 </a:t>
                      </a:r>
                      <a:endParaRPr lang="en-US" sz="14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           0.004 </a:t>
                      </a:r>
                      <a:endParaRPr lang="en-US" sz="14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876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(Subdivisions)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16.42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29.30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   18.06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12.40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443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(Infill)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16.40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29.30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   18.06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12.40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2951715"/>
                  </a:ext>
                </a:extLst>
              </a:tr>
              <a:tr h="2071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358386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baseline="30000" dirty="0">
                          <a:effectLst/>
                        </a:rPr>
                        <a:t>1</a:t>
                      </a:r>
                      <a:r>
                        <a:rPr lang="en-US" sz="1000" u="none" strike="noStrike" dirty="0">
                          <a:effectLst/>
                        </a:rPr>
                        <a:t> Fee in lieu of parkland dedication charged under the Quimby Act.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122751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baseline="30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 Fee for parkland acquisition charged under the Mitigation Fee Act.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944592"/>
                  </a:ext>
                </a:extLst>
              </a:tr>
              <a:tr h="17720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baseline="30000" dirty="0">
                          <a:effectLst/>
                        </a:rPr>
                        <a:t>3</a:t>
                      </a:r>
                      <a:r>
                        <a:rPr lang="en-US" sz="1000" u="none" strike="noStrike" dirty="0">
                          <a:effectLst/>
                        </a:rPr>
                        <a:t> "Commercial medium strength" fee shown for commercial. "Industrial high strength" fee shown for industrial/business park.  "Industrial low strength" fee shown for industrial/high cube warehouse. Refer to Table 10.5 for full sewer capacity nonresidential fee schedule.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16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07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C8559-6004-3C9B-5DCB-1D85F374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Fee Alternatives – Prioritized Project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14F66-BBF3-9C51-8529-5DA02EBE8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25BA8-1056-C509-2873-F3839313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" y="732268"/>
            <a:ext cx="10928350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2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C8559-6004-3C9B-5DCB-1D85F374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Fee Alternatives – Cost per Trip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14F66-BBF3-9C51-8529-5DA02EBE8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230A5-0421-3D22-0C2A-65BBFC43F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1061865"/>
            <a:ext cx="610235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F81C1-355C-D0D3-5593-4D6B8C56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25" y="3984047"/>
            <a:ext cx="6102350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C8559-6004-3C9B-5DCB-1D85F374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Fee Alternatives – Fee Schedules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14F66-BBF3-9C51-8529-5DA02EBE8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7B57A-DA84-14F1-6A9F-38E8B1A5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0" y="836184"/>
            <a:ext cx="6673850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22B5D-3D6F-E650-E35F-66500C23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283" y="3280930"/>
            <a:ext cx="6673850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18CC0-52C9-BBBE-016A-DA4B695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Comparison: Single Family Unit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458F6-E076-598E-1449-B76B5920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B8214-8B11-B6FD-C60F-561CAE43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920750"/>
            <a:ext cx="937895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18CC0-52C9-BBBE-016A-DA4B695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Comparison: 20 Multifamily Units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458F6-E076-598E-1449-B76B5920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98FB2-9F81-25F1-957B-2A457143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828675"/>
            <a:ext cx="94678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0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cs typeface="Arial" pitchFamily="34" charset="0"/>
              </a:rPr>
              <a:t>What is a Development Impact Fee?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A28DDA-61B7-43DA-A30B-A990B7ADA2EA}"/>
              </a:ext>
            </a:extLst>
          </p:cNvPr>
          <p:cNvGrpSpPr/>
          <p:nvPr/>
        </p:nvGrpSpPr>
        <p:grpSpPr>
          <a:xfrm>
            <a:off x="1084837" y="1535863"/>
            <a:ext cx="9871323" cy="4352794"/>
            <a:chOff x="771654" y="1451973"/>
            <a:chExt cx="9871323" cy="4352794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B4496DB-66AD-254E-989B-FF824FC80225}"/>
                </a:ext>
              </a:extLst>
            </p:cNvPr>
            <p:cNvSpPr/>
            <p:nvPr/>
          </p:nvSpPr>
          <p:spPr>
            <a:xfrm>
              <a:off x="807812" y="1451973"/>
              <a:ext cx="9835165" cy="964990"/>
            </a:xfrm>
            <a:prstGeom prst="roundRect">
              <a:avLst>
                <a:gd name="adj" fmla="val 795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8580" rIns="0" bIns="0" rtlCol="0" anchor="t" anchorCtr="0"/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2EF2E27-A897-A643-B220-8A7F3F122553}"/>
                </a:ext>
              </a:extLst>
            </p:cNvPr>
            <p:cNvSpPr/>
            <p:nvPr/>
          </p:nvSpPr>
          <p:spPr>
            <a:xfrm>
              <a:off x="771654" y="2586951"/>
              <a:ext cx="9835165" cy="964990"/>
            </a:xfrm>
            <a:prstGeom prst="roundRect">
              <a:avLst>
                <a:gd name="adj" fmla="val 795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8580" rIns="0" bIns="0" rtlCol="0" anchor="t" anchorCtr="0"/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134CE0D6-154E-8C42-97CD-05FE3AAF3595}"/>
                </a:ext>
              </a:extLst>
            </p:cNvPr>
            <p:cNvSpPr/>
            <p:nvPr/>
          </p:nvSpPr>
          <p:spPr>
            <a:xfrm>
              <a:off x="771654" y="3713365"/>
              <a:ext cx="9835165" cy="964990"/>
            </a:xfrm>
            <a:prstGeom prst="roundRect">
              <a:avLst>
                <a:gd name="adj" fmla="val 795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8580" rIns="0" bIns="0" rtlCol="0" anchor="t" anchorCtr="0"/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767BFCB-DAEB-054C-BB7C-107CB13F9AC2}"/>
                </a:ext>
              </a:extLst>
            </p:cNvPr>
            <p:cNvSpPr/>
            <p:nvPr/>
          </p:nvSpPr>
          <p:spPr>
            <a:xfrm>
              <a:off x="771654" y="4839777"/>
              <a:ext cx="9835165" cy="964990"/>
            </a:xfrm>
            <a:prstGeom prst="roundRect">
              <a:avLst>
                <a:gd name="adj" fmla="val 795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8580" rIns="0" bIns="0" rtlCol="0" anchor="t" anchorCtr="0"/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aphic 18">
            <a:extLst>
              <a:ext uri="{FF2B5EF4-FFF2-40B4-BE49-F238E27FC236}">
                <a16:creationId xmlns:a16="http://schemas.microsoft.com/office/drawing/2014/main" id="{372AE175-7B0D-0948-9699-EBC1F4CEBE07}"/>
              </a:ext>
            </a:extLst>
          </p:cNvPr>
          <p:cNvGrpSpPr/>
          <p:nvPr/>
        </p:nvGrpSpPr>
        <p:grpSpPr>
          <a:xfrm>
            <a:off x="9285223" y="2728156"/>
            <a:ext cx="517697" cy="662636"/>
            <a:chOff x="9575847" y="4306783"/>
            <a:chExt cx="922138" cy="118030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3848CA6-8F32-E649-A810-057BD401BD03}"/>
                </a:ext>
              </a:extLst>
            </p:cNvPr>
            <p:cNvSpPr/>
            <p:nvPr/>
          </p:nvSpPr>
          <p:spPr>
            <a:xfrm>
              <a:off x="9575847" y="4825018"/>
              <a:ext cx="922138" cy="662071"/>
            </a:xfrm>
            <a:custGeom>
              <a:avLst/>
              <a:gdLst>
                <a:gd name="connsiteX0" fmla="*/ 0 w 922138"/>
                <a:gd name="connsiteY0" fmla="*/ 31205 h 662071"/>
                <a:gd name="connsiteX1" fmla="*/ 0 w 922138"/>
                <a:gd name="connsiteY1" fmla="*/ 630412 h 662071"/>
                <a:gd name="connsiteX2" fmla="*/ 31451 w 922138"/>
                <a:gd name="connsiteY2" fmla="*/ 661617 h 662071"/>
                <a:gd name="connsiteX3" fmla="*/ 804595 w 922138"/>
                <a:gd name="connsiteY3" fmla="*/ 661617 h 662071"/>
                <a:gd name="connsiteX4" fmla="*/ 905319 w 922138"/>
                <a:gd name="connsiteY4" fmla="*/ 608292 h 662071"/>
                <a:gd name="connsiteX5" fmla="*/ 902134 w 922138"/>
                <a:gd name="connsiteY5" fmla="*/ 479524 h 662071"/>
                <a:gd name="connsiteX6" fmla="*/ 806984 w 922138"/>
                <a:gd name="connsiteY6" fmla="*/ 442394 h 662071"/>
                <a:gd name="connsiteX7" fmla="*/ 796235 w 922138"/>
                <a:gd name="connsiteY7" fmla="*/ 444764 h 662071"/>
                <a:gd name="connsiteX8" fmla="*/ 792254 w 922138"/>
                <a:gd name="connsiteY8" fmla="*/ 444764 h 662071"/>
                <a:gd name="connsiteX9" fmla="*/ 777523 w 922138"/>
                <a:gd name="connsiteY9" fmla="*/ 430150 h 662071"/>
                <a:gd name="connsiteX10" fmla="*/ 777523 w 922138"/>
                <a:gd name="connsiteY10" fmla="*/ 0 h 662071"/>
                <a:gd name="connsiteX11" fmla="*/ 31451 w 922138"/>
                <a:gd name="connsiteY11" fmla="*/ 0 h 662071"/>
                <a:gd name="connsiteX12" fmla="*/ 0 w 922138"/>
                <a:gd name="connsiteY12" fmla="*/ 31205 h 66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2138" h="662071">
                  <a:moveTo>
                    <a:pt x="0" y="31205"/>
                  </a:moveTo>
                  <a:lnTo>
                    <a:pt x="0" y="630412"/>
                  </a:lnTo>
                  <a:cubicBezTo>
                    <a:pt x="0" y="647646"/>
                    <a:pt x="14081" y="661617"/>
                    <a:pt x="31451" y="661617"/>
                  </a:cubicBezTo>
                  <a:lnTo>
                    <a:pt x="804595" y="661617"/>
                  </a:lnTo>
                  <a:cubicBezTo>
                    <a:pt x="845908" y="665480"/>
                    <a:pt x="885552" y="644490"/>
                    <a:pt x="905319" y="608292"/>
                  </a:cubicBezTo>
                  <a:cubicBezTo>
                    <a:pt x="928844" y="568216"/>
                    <a:pt x="927610" y="518407"/>
                    <a:pt x="902134" y="479524"/>
                  </a:cubicBezTo>
                  <a:cubicBezTo>
                    <a:pt x="881663" y="448256"/>
                    <a:pt x="843440" y="433341"/>
                    <a:pt x="806984" y="442394"/>
                  </a:cubicBezTo>
                  <a:lnTo>
                    <a:pt x="796235" y="444764"/>
                  </a:lnTo>
                  <a:lnTo>
                    <a:pt x="792254" y="444764"/>
                  </a:lnTo>
                  <a:cubicBezTo>
                    <a:pt x="784208" y="444555"/>
                    <a:pt x="777734" y="438132"/>
                    <a:pt x="777523" y="430150"/>
                  </a:cubicBezTo>
                  <a:lnTo>
                    <a:pt x="777523" y="0"/>
                  </a:lnTo>
                  <a:lnTo>
                    <a:pt x="31451" y="0"/>
                  </a:lnTo>
                  <a:cubicBezTo>
                    <a:pt x="14081" y="0"/>
                    <a:pt x="0" y="13971"/>
                    <a:pt x="0" y="31205"/>
                  </a:cubicBezTo>
                  <a:close/>
                </a:path>
              </a:pathLst>
            </a:custGeom>
            <a:solidFill>
              <a:schemeClr val="accent1"/>
            </a:solidFill>
            <a:ln w="39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50521A8-58B6-D941-B638-D1E9D028F337}"/>
                </a:ext>
              </a:extLst>
            </p:cNvPr>
            <p:cNvSpPr/>
            <p:nvPr/>
          </p:nvSpPr>
          <p:spPr>
            <a:xfrm>
              <a:off x="10341426" y="4708060"/>
              <a:ext cx="156460" cy="662050"/>
            </a:xfrm>
            <a:custGeom>
              <a:avLst/>
              <a:gdLst>
                <a:gd name="connsiteX0" fmla="*/ 20702 w 156460"/>
                <a:gd name="connsiteY0" fmla="*/ 570017 h 662050"/>
                <a:gd name="connsiteX1" fmla="*/ 156460 w 156460"/>
                <a:gd name="connsiteY1" fmla="*/ 662051 h 662050"/>
                <a:gd name="connsiteX2" fmla="*/ 156460 w 156460"/>
                <a:gd name="connsiteY2" fmla="*/ 113798 h 662050"/>
                <a:gd name="connsiteX3" fmla="*/ 20304 w 156460"/>
                <a:gd name="connsiteY3" fmla="*/ 39 h 662050"/>
                <a:gd name="connsiteX4" fmla="*/ 0 w 156460"/>
                <a:gd name="connsiteY4" fmla="*/ 18999 h 662050"/>
                <a:gd name="connsiteX5" fmla="*/ 0 w 156460"/>
                <a:gd name="connsiteY5" fmla="*/ 551452 h 662050"/>
                <a:gd name="connsiteX6" fmla="*/ 20252 w 156460"/>
                <a:gd name="connsiteY6" fmla="*/ 570040 h 662050"/>
                <a:gd name="connsiteX7" fmla="*/ 20702 w 156460"/>
                <a:gd name="connsiteY7" fmla="*/ 570017 h 6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460" h="662050">
                  <a:moveTo>
                    <a:pt x="20702" y="570017"/>
                  </a:moveTo>
                  <a:cubicBezTo>
                    <a:pt x="90771" y="568042"/>
                    <a:pt x="117843" y="588187"/>
                    <a:pt x="156460" y="662051"/>
                  </a:cubicBezTo>
                  <a:cubicBezTo>
                    <a:pt x="156460" y="477718"/>
                    <a:pt x="156460" y="294970"/>
                    <a:pt x="156460" y="113798"/>
                  </a:cubicBezTo>
                  <a:cubicBezTo>
                    <a:pt x="156460" y="45068"/>
                    <a:pt x="97937" y="-1541"/>
                    <a:pt x="20304" y="39"/>
                  </a:cubicBezTo>
                  <a:cubicBezTo>
                    <a:pt x="9459" y="-186"/>
                    <a:pt x="430" y="8247"/>
                    <a:pt x="0" y="18999"/>
                  </a:cubicBezTo>
                  <a:lnTo>
                    <a:pt x="0" y="551452"/>
                  </a:lnTo>
                  <a:cubicBezTo>
                    <a:pt x="418" y="562133"/>
                    <a:pt x="9487" y="570455"/>
                    <a:pt x="20252" y="570040"/>
                  </a:cubicBezTo>
                  <a:cubicBezTo>
                    <a:pt x="20404" y="570033"/>
                    <a:pt x="20551" y="570025"/>
                    <a:pt x="20702" y="570017"/>
                  </a:cubicBezTo>
                  <a:close/>
                </a:path>
              </a:pathLst>
            </a:custGeom>
            <a:solidFill>
              <a:srgbClr val="0B3B60"/>
            </a:solidFill>
            <a:ln w="39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977E1A7-42A9-2847-BD22-5766197CDA2B}"/>
                </a:ext>
              </a:extLst>
            </p:cNvPr>
            <p:cNvSpPr/>
            <p:nvPr/>
          </p:nvSpPr>
          <p:spPr>
            <a:xfrm>
              <a:off x="9672987" y="4306783"/>
              <a:ext cx="569705" cy="802631"/>
            </a:xfrm>
            <a:custGeom>
              <a:avLst/>
              <a:gdLst>
                <a:gd name="connsiteX0" fmla="*/ 493267 w 569705"/>
                <a:gd name="connsiteY0" fmla="*/ 641079 h 802631"/>
                <a:gd name="connsiteX1" fmla="*/ 345964 w 569705"/>
                <a:gd name="connsiteY1" fmla="*/ 641079 h 802631"/>
                <a:gd name="connsiteX2" fmla="*/ 345964 w 569705"/>
                <a:gd name="connsiteY2" fmla="*/ 598024 h 802631"/>
                <a:gd name="connsiteX3" fmla="*/ 345964 w 569705"/>
                <a:gd name="connsiteY3" fmla="*/ 590125 h 802631"/>
                <a:gd name="connsiteX4" fmla="*/ 351936 w 569705"/>
                <a:gd name="connsiteY4" fmla="*/ 590125 h 802631"/>
                <a:gd name="connsiteX5" fmla="*/ 400952 w 569705"/>
                <a:gd name="connsiteY5" fmla="*/ 549882 h 802631"/>
                <a:gd name="connsiteX6" fmla="*/ 360392 w 569705"/>
                <a:gd name="connsiteY6" fmla="*/ 501251 h 802631"/>
                <a:gd name="connsiteX7" fmla="*/ 351936 w 569705"/>
                <a:gd name="connsiteY7" fmla="*/ 501251 h 802631"/>
                <a:gd name="connsiteX8" fmla="*/ 378610 w 569705"/>
                <a:gd name="connsiteY8" fmla="*/ 376432 h 802631"/>
                <a:gd name="connsiteX9" fmla="*/ 406876 w 569705"/>
                <a:gd name="connsiteY9" fmla="*/ 291508 h 802631"/>
                <a:gd name="connsiteX10" fmla="*/ 425588 w 569705"/>
                <a:gd name="connsiteY10" fmla="*/ 248849 h 802631"/>
                <a:gd name="connsiteX11" fmla="*/ 445892 w 569705"/>
                <a:gd name="connsiteY11" fmla="*/ 194340 h 802631"/>
                <a:gd name="connsiteX12" fmla="*/ 432754 w 569705"/>
                <a:gd name="connsiteY12" fmla="*/ 88481 h 802631"/>
                <a:gd name="connsiteX13" fmla="*/ 209378 w 569705"/>
                <a:gd name="connsiteY13" fmla="*/ 18599 h 802631"/>
                <a:gd name="connsiteX14" fmla="*/ 138943 w 569705"/>
                <a:gd name="connsiteY14" fmla="*/ 88481 h 802631"/>
                <a:gd name="connsiteX15" fmla="*/ 125805 w 569705"/>
                <a:gd name="connsiteY15" fmla="*/ 194340 h 802631"/>
                <a:gd name="connsiteX16" fmla="*/ 145313 w 569705"/>
                <a:gd name="connsiteY16" fmla="*/ 248849 h 802631"/>
                <a:gd name="connsiteX17" fmla="*/ 164024 w 569705"/>
                <a:gd name="connsiteY17" fmla="*/ 291508 h 802631"/>
                <a:gd name="connsiteX18" fmla="*/ 192291 w 569705"/>
                <a:gd name="connsiteY18" fmla="*/ 376432 h 802631"/>
                <a:gd name="connsiteX19" fmla="*/ 218566 w 569705"/>
                <a:gd name="connsiteY19" fmla="*/ 501251 h 802631"/>
                <a:gd name="connsiteX20" fmla="*/ 169551 w 569705"/>
                <a:gd name="connsiteY20" fmla="*/ 541493 h 802631"/>
                <a:gd name="connsiteX21" fmla="*/ 210112 w 569705"/>
                <a:gd name="connsiteY21" fmla="*/ 590125 h 802631"/>
                <a:gd name="connsiteX22" fmla="*/ 218566 w 569705"/>
                <a:gd name="connsiteY22" fmla="*/ 590125 h 802631"/>
                <a:gd name="connsiteX23" fmla="*/ 224140 w 569705"/>
                <a:gd name="connsiteY23" fmla="*/ 590125 h 802631"/>
                <a:gd name="connsiteX24" fmla="*/ 224140 w 569705"/>
                <a:gd name="connsiteY24" fmla="*/ 598024 h 802631"/>
                <a:gd name="connsiteX25" fmla="*/ 224140 w 569705"/>
                <a:gd name="connsiteY25" fmla="*/ 641079 h 802631"/>
                <a:gd name="connsiteX26" fmla="*/ 76837 w 569705"/>
                <a:gd name="connsiteY26" fmla="*/ 641079 h 802631"/>
                <a:gd name="connsiteX27" fmla="*/ 0 w 569705"/>
                <a:gd name="connsiteY27" fmla="*/ 716128 h 802631"/>
                <a:gd name="connsiteX28" fmla="*/ 0 w 569705"/>
                <a:gd name="connsiteY28" fmla="*/ 802632 h 802631"/>
                <a:gd name="connsiteX29" fmla="*/ 569706 w 569705"/>
                <a:gd name="connsiteY29" fmla="*/ 802632 h 802631"/>
                <a:gd name="connsiteX30" fmla="*/ 569706 w 569705"/>
                <a:gd name="connsiteY30" fmla="*/ 716128 h 802631"/>
                <a:gd name="connsiteX31" fmla="*/ 493271 w 569705"/>
                <a:gd name="connsiteY31" fmla="*/ 641079 h 802631"/>
                <a:gd name="connsiteX32" fmla="*/ 493267 w 569705"/>
                <a:gd name="connsiteY32" fmla="*/ 641079 h 80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69705" h="802631">
                  <a:moveTo>
                    <a:pt x="493267" y="641079"/>
                  </a:moveTo>
                  <a:lnTo>
                    <a:pt x="345964" y="641079"/>
                  </a:lnTo>
                  <a:cubicBezTo>
                    <a:pt x="345964" y="630809"/>
                    <a:pt x="345964" y="601579"/>
                    <a:pt x="345964" y="598024"/>
                  </a:cubicBezTo>
                  <a:lnTo>
                    <a:pt x="345964" y="590125"/>
                  </a:lnTo>
                  <a:lnTo>
                    <a:pt x="351936" y="590125"/>
                  </a:lnTo>
                  <a:cubicBezTo>
                    <a:pt x="376671" y="592439"/>
                    <a:pt x="398615" y="574423"/>
                    <a:pt x="400952" y="549882"/>
                  </a:cubicBezTo>
                  <a:cubicBezTo>
                    <a:pt x="403285" y="525341"/>
                    <a:pt x="385127" y="503565"/>
                    <a:pt x="360392" y="501251"/>
                  </a:cubicBezTo>
                  <a:cubicBezTo>
                    <a:pt x="357577" y="500986"/>
                    <a:pt x="354747" y="500986"/>
                    <a:pt x="351936" y="501251"/>
                  </a:cubicBezTo>
                  <a:cubicBezTo>
                    <a:pt x="357796" y="459065"/>
                    <a:pt x="366710" y="417350"/>
                    <a:pt x="378610" y="376432"/>
                  </a:cubicBezTo>
                  <a:cubicBezTo>
                    <a:pt x="386592" y="347672"/>
                    <a:pt x="396027" y="319329"/>
                    <a:pt x="406876" y="291508"/>
                  </a:cubicBezTo>
                  <a:cubicBezTo>
                    <a:pt x="412294" y="276948"/>
                    <a:pt x="418541" y="262705"/>
                    <a:pt x="425588" y="248849"/>
                  </a:cubicBezTo>
                  <a:cubicBezTo>
                    <a:pt x="434346" y="231471"/>
                    <a:pt x="441154" y="213192"/>
                    <a:pt x="445892" y="194340"/>
                  </a:cubicBezTo>
                  <a:cubicBezTo>
                    <a:pt x="454013" y="158609"/>
                    <a:pt x="449367" y="121190"/>
                    <a:pt x="432754" y="88481"/>
                  </a:cubicBezTo>
                  <a:cubicBezTo>
                    <a:pt x="390521" y="7984"/>
                    <a:pt x="290511" y="-23304"/>
                    <a:pt x="209378" y="18599"/>
                  </a:cubicBezTo>
                  <a:cubicBezTo>
                    <a:pt x="179228" y="34170"/>
                    <a:pt x="154637" y="58567"/>
                    <a:pt x="138943" y="88481"/>
                  </a:cubicBezTo>
                  <a:cubicBezTo>
                    <a:pt x="122329" y="121190"/>
                    <a:pt x="117685" y="158609"/>
                    <a:pt x="125805" y="194340"/>
                  </a:cubicBezTo>
                  <a:cubicBezTo>
                    <a:pt x="130111" y="213211"/>
                    <a:pt x="136659" y="231509"/>
                    <a:pt x="145313" y="248849"/>
                  </a:cubicBezTo>
                  <a:cubicBezTo>
                    <a:pt x="152081" y="263069"/>
                    <a:pt x="158053" y="276498"/>
                    <a:pt x="164024" y="291508"/>
                  </a:cubicBezTo>
                  <a:cubicBezTo>
                    <a:pt x="174774" y="319158"/>
                    <a:pt x="183930" y="347598"/>
                    <a:pt x="192291" y="376432"/>
                  </a:cubicBezTo>
                  <a:cubicBezTo>
                    <a:pt x="204058" y="417358"/>
                    <a:pt x="212840" y="459073"/>
                    <a:pt x="218566" y="501251"/>
                  </a:cubicBezTo>
                  <a:cubicBezTo>
                    <a:pt x="193831" y="498936"/>
                    <a:pt x="171886" y="516952"/>
                    <a:pt x="169551" y="541493"/>
                  </a:cubicBezTo>
                  <a:cubicBezTo>
                    <a:pt x="167216" y="566034"/>
                    <a:pt x="185376" y="587810"/>
                    <a:pt x="210112" y="590125"/>
                  </a:cubicBezTo>
                  <a:cubicBezTo>
                    <a:pt x="212924" y="590389"/>
                    <a:pt x="215755" y="590389"/>
                    <a:pt x="218566" y="590125"/>
                  </a:cubicBezTo>
                  <a:lnTo>
                    <a:pt x="224140" y="590125"/>
                  </a:lnTo>
                  <a:cubicBezTo>
                    <a:pt x="224140" y="592494"/>
                    <a:pt x="224140" y="595259"/>
                    <a:pt x="224140" y="598024"/>
                  </a:cubicBezTo>
                  <a:cubicBezTo>
                    <a:pt x="224140" y="600789"/>
                    <a:pt x="224140" y="630809"/>
                    <a:pt x="224140" y="641079"/>
                  </a:cubicBezTo>
                  <a:lnTo>
                    <a:pt x="76837" y="641079"/>
                  </a:lnTo>
                  <a:cubicBezTo>
                    <a:pt x="34775" y="640858"/>
                    <a:pt x="438" y="674397"/>
                    <a:pt x="0" y="716128"/>
                  </a:cubicBezTo>
                  <a:lnTo>
                    <a:pt x="0" y="802632"/>
                  </a:lnTo>
                  <a:lnTo>
                    <a:pt x="569706" y="802632"/>
                  </a:lnTo>
                  <a:lnTo>
                    <a:pt x="569706" y="716128"/>
                  </a:lnTo>
                  <a:cubicBezTo>
                    <a:pt x="569487" y="674460"/>
                    <a:pt x="535265" y="640862"/>
                    <a:pt x="493271" y="641079"/>
                  </a:cubicBezTo>
                  <a:cubicBezTo>
                    <a:pt x="493267" y="641079"/>
                    <a:pt x="493267" y="641079"/>
                    <a:pt x="493267" y="641079"/>
                  </a:cubicBezTo>
                  <a:close/>
                </a:path>
              </a:pathLst>
            </a:custGeom>
            <a:solidFill>
              <a:srgbClr val="0B3B60"/>
            </a:solidFill>
            <a:ln w="39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8F9B22-3D8A-8940-8F5A-8B74D89B93EF}"/>
                </a:ext>
              </a:extLst>
            </p:cNvPr>
            <p:cNvSpPr/>
            <p:nvPr/>
          </p:nvSpPr>
          <p:spPr>
            <a:xfrm>
              <a:off x="9834225" y="4346281"/>
              <a:ext cx="123814" cy="121266"/>
            </a:xfrm>
            <a:custGeom>
              <a:avLst/>
              <a:gdLst>
                <a:gd name="connsiteX0" fmla="*/ 29859 w 123814"/>
                <a:gd name="connsiteY0" fmla="*/ 121266 h 121266"/>
                <a:gd name="connsiteX1" fmla="*/ 0 w 123814"/>
                <a:gd name="connsiteY1" fmla="*/ 121266 h 121266"/>
                <a:gd name="connsiteX2" fmla="*/ 123809 w 123814"/>
                <a:gd name="connsiteY2" fmla="*/ 3 h 121266"/>
                <a:gd name="connsiteX3" fmla="*/ 123815 w 123814"/>
                <a:gd name="connsiteY3" fmla="*/ 3 h 121266"/>
                <a:gd name="connsiteX4" fmla="*/ 123815 w 123814"/>
                <a:gd name="connsiteY4" fmla="*/ 29627 h 121266"/>
                <a:gd name="connsiteX5" fmla="*/ 29859 w 123814"/>
                <a:gd name="connsiteY5" fmla="*/ 121266 h 12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14" h="121266">
                  <a:moveTo>
                    <a:pt x="29859" y="121266"/>
                  </a:moveTo>
                  <a:lnTo>
                    <a:pt x="0" y="121266"/>
                  </a:lnTo>
                  <a:cubicBezTo>
                    <a:pt x="438" y="53859"/>
                    <a:pt x="55870" y="-432"/>
                    <a:pt x="123809" y="3"/>
                  </a:cubicBezTo>
                  <a:cubicBezTo>
                    <a:pt x="123811" y="3"/>
                    <a:pt x="123813" y="3"/>
                    <a:pt x="123815" y="3"/>
                  </a:cubicBezTo>
                  <a:lnTo>
                    <a:pt x="123815" y="29627"/>
                  </a:lnTo>
                  <a:cubicBezTo>
                    <a:pt x="72452" y="29406"/>
                    <a:pt x="30514" y="70310"/>
                    <a:pt x="29859" y="121266"/>
                  </a:cubicBezTo>
                  <a:close/>
                </a:path>
              </a:pathLst>
            </a:custGeom>
            <a:solidFill>
              <a:srgbClr val="FFFFFF"/>
            </a:solidFill>
            <a:ln w="39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6FDAD90-775A-1541-92E2-974FE5E1031F}"/>
                </a:ext>
              </a:extLst>
            </p:cNvPr>
            <p:cNvSpPr/>
            <p:nvPr/>
          </p:nvSpPr>
          <p:spPr>
            <a:xfrm>
              <a:off x="9697670" y="5109414"/>
              <a:ext cx="520339" cy="63594"/>
            </a:xfrm>
            <a:custGeom>
              <a:avLst/>
              <a:gdLst>
                <a:gd name="connsiteX0" fmla="*/ 0 w 520339"/>
                <a:gd name="connsiteY0" fmla="*/ 0 h 63594"/>
                <a:gd name="connsiteX1" fmla="*/ 520339 w 520339"/>
                <a:gd name="connsiteY1" fmla="*/ 0 h 63594"/>
                <a:gd name="connsiteX2" fmla="*/ 520339 w 520339"/>
                <a:gd name="connsiteY2" fmla="*/ 0 h 63594"/>
                <a:gd name="connsiteX3" fmla="*/ 520339 w 520339"/>
                <a:gd name="connsiteY3" fmla="*/ 39500 h 63594"/>
                <a:gd name="connsiteX4" fmla="*/ 496054 w 520339"/>
                <a:gd name="connsiteY4" fmla="*/ 63594 h 63594"/>
                <a:gd name="connsiteX5" fmla="*/ 24285 w 520339"/>
                <a:gd name="connsiteY5" fmla="*/ 63594 h 63594"/>
                <a:gd name="connsiteX6" fmla="*/ 0 w 520339"/>
                <a:gd name="connsiteY6" fmla="*/ 39500 h 63594"/>
                <a:gd name="connsiteX7" fmla="*/ 0 w 520339"/>
                <a:gd name="connsiteY7" fmla="*/ 0 h 63594"/>
                <a:gd name="connsiteX8" fmla="*/ 0 w 520339"/>
                <a:gd name="connsiteY8" fmla="*/ 0 h 6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339" h="63594">
                  <a:moveTo>
                    <a:pt x="0" y="0"/>
                  </a:moveTo>
                  <a:lnTo>
                    <a:pt x="520339" y="0"/>
                  </a:lnTo>
                  <a:lnTo>
                    <a:pt x="520339" y="0"/>
                  </a:lnTo>
                  <a:lnTo>
                    <a:pt x="520339" y="39500"/>
                  </a:lnTo>
                  <a:cubicBezTo>
                    <a:pt x="520339" y="52807"/>
                    <a:pt x="509467" y="63594"/>
                    <a:pt x="496054" y="63594"/>
                  </a:cubicBezTo>
                  <a:lnTo>
                    <a:pt x="24285" y="63594"/>
                  </a:lnTo>
                  <a:cubicBezTo>
                    <a:pt x="10873" y="63594"/>
                    <a:pt x="0" y="52807"/>
                    <a:pt x="0" y="3950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9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0C9A63-F1F4-47ED-8912-004CD06943F2}"/>
              </a:ext>
            </a:extLst>
          </p:cNvPr>
          <p:cNvGrpSpPr/>
          <p:nvPr/>
        </p:nvGrpSpPr>
        <p:grpSpPr>
          <a:xfrm>
            <a:off x="9086284" y="1747198"/>
            <a:ext cx="764899" cy="600164"/>
            <a:chOff x="8568129" y="1671555"/>
            <a:chExt cx="764899" cy="6001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4EB6309-1832-AA44-AD48-EC4B1F9795B5}"/>
                </a:ext>
              </a:extLst>
            </p:cNvPr>
            <p:cNvGrpSpPr/>
            <p:nvPr/>
          </p:nvGrpSpPr>
          <p:grpSpPr>
            <a:xfrm>
              <a:off x="8568129" y="1718103"/>
              <a:ext cx="764899" cy="513506"/>
              <a:chOff x="5015146" y="4914665"/>
              <a:chExt cx="651925" cy="504365"/>
            </a:xfrm>
          </p:grpSpPr>
          <p:sp>
            <p:nvSpPr>
              <p:cNvPr id="34" name="Freeform 1031">
                <a:extLst>
                  <a:ext uri="{FF2B5EF4-FFF2-40B4-BE49-F238E27FC236}">
                    <a16:creationId xmlns:a16="http://schemas.microsoft.com/office/drawing/2014/main" id="{D5FBF451-C94A-9941-91FB-52A4CF5A6E45}"/>
                  </a:ext>
                </a:extLst>
              </p:cNvPr>
              <p:cNvSpPr/>
              <p:nvPr/>
            </p:nvSpPr>
            <p:spPr>
              <a:xfrm>
                <a:off x="5015146" y="5050202"/>
                <a:ext cx="369100" cy="368828"/>
              </a:xfrm>
              <a:custGeom>
                <a:avLst/>
                <a:gdLst>
                  <a:gd name="connsiteX0" fmla="*/ 367201 w 369100"/>
                  <a:gd name="connsiteY0" fmla="*/ 336934 h 368828"/>
                  <a:gd name="connsiteX1" fmla="*/ 357691 w 369100"/>
                  <a:gd name="connsiteY1" fmla="*/ 330580 h 368828"/>
                  <a:gd name="connsiteX2" fmla="*/ 227469 w 369100"/>
                  <a:gd name="connsiteY2" fmla="*/ 245042 h 368828"/>
                  <a:gd name="connsiteX3" fmla="*/ 186669 w 369100"/>
                  <a:gd name="connsiteY3" fmla="*/ 175464 h 368828"/>
                  <a:gd name="connsiteX4" fmla="*/ 257379 w 369100"/>
                  <a:gd name="connsiteY4" fmla="*/ 139048 h 368828"/>
                  <a:gd name="connsiteX5" fmla="*/ 263667 w 369100"/>
                  <a:gd name="connsiteY5" fmla="*/ 131145 h 368828"/>
                  <a:gd name="connsiteX6" fmla="*/ 257379 w 369100"/>
                  <a:gd name="connsiteY6" fmla="*/ 121538 h 368828"/>
                  <a:gd name="connsiteX7" fmla="*/ 46016 w 369100"/>
                  <a:gd name="connsiteY7" fmla="*/ 1288 h 368828"/>
                  <a:gd name="connsiteX8" fmla="*/ 36506 w 369100"/>
                  <a:gd name="connsiteY8" fmla="*/ 1288 h 368828"/>
                  <a:gd name="connsiteX9" fmla="*/ 30218 w 369100"/>
                  <a:gd name="connsiteY9" fmla="*/ 9191 h 368828"/>
                  <a:gd name="connsiteX10" fmla="*/ 1 w 369100"/>
                  <a:gd name="connsiteY10" fmla="*/ 253100 h 368828"/>
                  <a:gd name="connsiteX11" fmla="*/ 1 w 369100"/>
                  <a:gd name="connsiteY11" fmla="*/ 254649 h 368828"/>
                  <a:gd name="connsiteX12" fmla="*/ 4756 w 369100"/>
                  <a:gd name="connsiteY12" fmla="*/ 262552 h 368828"/>
                  <a:gd name="connsiteX13" fmla="*/ 14112 w 369100"/>
                  <a:gd name="connsiteY13" fmla="*/ 264102 h 368828"/>
                  <a:gd name="connsiteX14" fmla="*/ 80067 w 369100"/>
                  <a:gd name="connsiteY14" fmla="*/ 229236 h 368828"/>
                  <a:gd name="connsiteX15" fmla="*/ 363980 w 369100"/>
                  <a:gd name="connsiteY15" fmla="*/ 349640 h 368828"/>
                  <a:gd name="connsiteX16" fmla="*/ 368735 w 369100"/>
                  <a:gd name="connsiteY16" fmla="*/ 338483 h 368828"/>
                  <a:gd name="connsiteX17" fmla="*/ 367201 w 369100"/>
                  <a:gd name="connsiteY17" fmla="*/ 336934 h 36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9100" h="368828">
                    <a:moveTo>
                      <a:pt x="367201" y="336934"/>
                    </a:moveTo>
                    <a:cubicBezTo>
                      <a:pt x="366080" y="332689"/>
                      <a:pt x="361997" y="329960"/>
                      <a:pt x="357691" y="330580"/>
                    </a:cubicBezTo>
                    <a:cubicBezTo>
                      <a:pt x="356158" y="330580"/>
                      <a:pt x="285601" y="333834"/>
                      <a:pt x="227469" y="245042"/>
                    </a:cubicBezTo>
                    <a:cubicBezTo>
                      <a:pt x="214738" y="226756"/>
                      <a:pt x="202467" y="203977"/>
                      <a:pt x="186669" y="175464"/>
                    </a:cubicBezTo>
                    <a:lnTo>
                      <a:pt x="257379" y="139048"/>
                    </a:lnTo>
                    <a:cubicBezTo>
                      <a:pt x="260656" y="137649"/>
                      <a:pt x="263020" y="134680"/>
                      <a:pt x="263667" y="131145"/>
                    </a:cubicBezTo>
                    <a:cubicBezTo>
                      <a:pt x="264144" y="126828"/>
                      <a:pt x="261497" y="122783"/>
                      <a:pt x="257379" y="121538"/>
                    </a:cubicBezTo>
                    <a:lnTo>
                      <a:pt x="46016" y="1288"/>
                    </a:lnTo>
                    <a:cubicBezTo>
                      <a:pt x="43074" y="-429"/>
                      <a:pt x="39449" y="-429"/>
                      <a:pt x="36506" y="1288"/>
                    </a:cubicBezTo>
                    <a:cubicBezTo>
                      <a:pt x="33630" y="3178"/>
                      <a:pt x="31427" y="5947"/>
                      <a:pt x="30218" y="9191"/>
                    </a:cubicBezTo>
                    <a:lnTo>
                      <a:pt x="1" y="253100"/>
                    </a:lnTo>
                    <a:lnTo>
                      <a:pt x="1" y="254649"/>
                    </a:lnTo>
                    <a:cubicBezTo>
                      <a:pt x="-51" y="257989"/>
                      <a:pt x="1798" y="261062"/>
                      <a:pt x="4756" y="262552"/>
                    </a:cubicBezTo>
                    <a:cubicBezTo>
                      <a:pt x="7449" y="264554"/>
                      <a:pt x="10928" y="265131"/>
                      <a:pt x="14112" y="264102"/>
                    </a:cubicBezTo>
                    <a:lnTo>
                      <a:pt x="80067" y="229236"/>
                    </a:lnTo>
                    <a:cubicBezTo>
                      <a:pt x="105069" y="267201"/>
                      <a:pt x="221180" y="422472"/>
                      <a:pt x="363980" y="349640"/>
                    </a:cubicBezTo>
                    <a:cubicBezTo>
                      <a:pt x="367987" y="347534"/>
                      <a:pt x="369973" y="342872"/>
                      <a:pt x="368735" y="338483"/>
                    </a:cubicBezTo>
                    <a:cubicBezTo>
                      <a:pt x="368735" y="336934"/>
                      <a:pt x="368735" y="336934"/>
                      <a:pt x="367201" y="336934"/>
                    </a:cubicBezTo>
                  </a:path>
                </a:pathLst>
              </a:custGeom>
              <a:solidFill>
                <a:schemeClr val="tx2"/>
              </a:solidFill>
              <a:ln w="151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35" name="Freeform 1032">
                <a:extLst>
                  <a:ext uri="{FF2B5EF4-FFF2-40B4-BE49-F238E27FC236}">
                    <a16:creationId xmlns:a16="http://schemas.microsoft.com/office/drawing/2014/main" id="{D7F5CAE8-3307-5747-A800-B95FC7A33F32}"/>
                  </a:ext>
                </a:extLst>
              </p:cNvPr>
              <p:cNvSpPr/>
              <p:nvPr/>
            </p:nvSpPr>
            <p:spPr>
              <a:xfrm>
                <a:off x="5297490" y="4914665"/>
                <a:ext cx="369581" cy="368577"/>
              </a:xfrm>
              <a:custGeom>
                <a:avLst/>
                <a:gdLst>
                  <a:gd name="connsiteX0" fmla="*/ 364282 w 369581"/>
                  <a:gd name="connsiteY0" fmla="*/ 106156 h 368577"/>
                  <a:gd name="connsiteX1" fmla="*/ 354772 w 369581"/>
                  <a:gd name="connsiteY1" fmla="*/ 104606 h 368577"/>
                  <a:gd name="connsiteX2" fmla="*/ 288970 w 369581"/>
                  <a:gd name="connsiteY2" fmla="*/ 137768 h 368577"/>
                  <a:gd name="connsiteX3" fmla="*/ 83283 w 369581"/>
                  <a:gd name="connsiteY3" fmla="*/ 8 h 368577"/>
                  <a:gd name="connsiteX4" fmla="*/ 81749 w 369581"/>
                  <a:gd name="connsiteY4" fmla="*/ 8 h 368577"/>
                  <a:gd name="connsiteX5" fmla="*/ 5058 w 369581"/>
                  <a:gd name="connsiteY5" fmla="*/ 19068 h 368577"/>
                  <a:gd name="connsiteX6" fmla="*/ 303 w 369581"/>
                  <a:gd name="connsiteY6" fmla="*/ 30070 h 368577"/>
                  <a:gd name="connsiteX7" fmla="*/ 1990 w 369581"/>
                  <a:gd name="connsiteY7" fmla="*/ 31620 h 368577"/>
                  <a:gd name="connsiteX8" fmla="*/ 11346 w 369581"/>
                  <a:gd name="connsiteY8" fmla="*/ 37973 h 368577"/>
                  <a:gd name="connsiteX9" fmla="*/ 141569 w 369581"/>
                  <a:gd name="connsiteY9" fmla="*/ 123512 h 368577"/>
                  <a:gd name="connsiteX10" fmla="*/ 182369 w 369581"/>
                  <a:gd name="connsiteY10" fmla="*/ 193244 h 368577"/>
                  <a:gd name="connsiteX11" fmla="*/ 111659 w 369581"/>
                  <a:gd name="connsiteY11" fmla="*/ 229660 h 368577"/>
                  <a:gd name="connsiteX12" fmla="*/ 105524 w 369581"/>
                  <a:gd name="connsiteY12" fmla="*/ 237563 h 368577"/>
                  <a:gd name="connsiteX13" fmla="*/ 110125 w 369581"/>
                  <a:gd name="connsiteY13" fmla="*/ 247016 h 368577"/>
                  <a:gd name="connsiteX14" fmla="*/ 323482 w 369581"/>
                  <a:gd name="connsiteY14" fmla="*/ 367420 h 368577"/>
                  <a:gd name="connsiteX15" fmla="*/ 332838 w 369581"/>
                  <a:gd name="connsiteY15" fmla="*/ 367420 h 368577"/>
                  <a:gd name="connsiteX16" fmla="*/ 338820 w 369581"/>
                  <a:gd name="connsiteY16" fmla="*/ 359517 h 368577"/>
                  <a:gd name="connsiteX17" fmla="*/ 369497 w 369581"/>
                  <a:gd name="connsiteY17" fmla="*/ 115609 h 368577"/>
                  <a:gd name="connsiteX18" fmla="*/ 364895 w 369581"/>
                  <a:gd name="connsiteY18" fmla="*/ 106156 h 36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581" h="368577">
                    <a:moveTo>
                      <a:pt x="364282" y="106156"/>
                    </a:moveTo>
                    <a:cubicBezTo>
                      <a:pt x="361969" y="103262"/>
                      <a:pt x="357869" y="102594"/>
                      <a:pt x="354772" y="104606"/>
                    </a:cubicBezTo>
                    <a:lnTo>
                      <a:pt x="288970" y="137768"/>
                    </a:lnTo>
                    <a:cubicBezTo>
                      <a:pt x="268570" y="108480"/>
                      <a:pt x="188504" y="8"/>
                      <a:pt x="83283" y="8"/>
                    </a:cubicBezTo>
                    <a:lnTo>
                      <a:pt x="81749" y="8"/>
                    </a:lnTo>
                    <a:cubicBezTo>
                      <a:pt x="55005" y="-254"/>
                      <a:pt x="28629" y="6301"/>
                      <a:pt x="5058" y="19068"/>
                    </a:cubicBezTo>
                    <a:cubicBezTo>
                      <a:pt x="1164" y="21201"/>
                      <a:pt x="-795" y="25735"/>
                      <a:pt x="303" y="30070"/>
                    </a:cubicBezTo>
                    <a:cubicBezTo>
                      <a:pt x="303" y="31620"/>
                      <a:pt x="303" y="31620"/>
                      <a:pt x="1990" y="31620"/>
                    </a:cubicBezTo>
                    <a:cubicBezTo>
                      <a:pt x="3577" y="35431"/>
                      <a:pt x="7254" y="37927"/>
                      <a:pt x="11346" y="37973"/>
                    </a:cubicBezTo>
                    <a:cubicBezTo>
                      <a:pt x="12880" y="37973"/>
                      <a:pt x="83436" y="33324"/>
                      <a:pt x="141569" y="123512"/>
                    </a:cubicBezTo>
                    <a:cubicBezTo>
                      <a:pt x="156421" y="145985"/>
                      <a:pt x="170041" y="169264"/>
                      <a:pt x="182369" y="193244"/>
                    </a:cubicBezTo>
                    <a:lnTo>
                      <a:pt x="111659" y="229660"/>
                    </a:lnTo>
                    <a:cubicBezTo>
                      <a:pt x="108386" y="231028"/>
                      <a:pt x="106059" y="234025"/>
                      <a:pt x="105524" y="237563"/>
                    </a:cubicBezTo>
                    <a:cubicBezTo>
                      <a:pt x="105016" y="241366"/>
                      <a:pt x="106835" y="245100"/>
                      <a:pt x="110125" y="247016"/>
                    </a:cubicBezTo>
                    <a:lnTo>
                      <a:pt x="323482" y="367420"/>
                    </a:lnTo>
                    <a:cubicBezTo>
                      <a:pt x="326413" y="368964"/>
                      <a:pt x="329907" y="368964"/>
                      <a:pt x="332838" y="367420"/>
                    </a:cubicBezTo>
                    <a:cubicBezTo>
                      <a:pt x="335637" y="365522"/>
                      <a:pt x="337740" y="362744"/>
                      <a:pt x="338820" y="359517"/>
                    </a:cubicBezTo>
                    <a:lnTo>
                      <a:pt x="369497" y="115609"/>
                    </a:lnTo>
                    <a:cubicBezTo>
                      <a:pt x="370004" y="111806"/>
                      <a:pt x="368185" y="108071"/>
                      <a:pt x="364895" y="106156"/>
                    </a:cubicBezTo>
                  </a:path>
                </a:pathLst>
              </a:custGeom>
              <a:solidFill>
                <a:schemeClr val="accent1"/>
              </a:solidFill>
              <a:ln w="151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DD4382-C50C-E144-B4C9-27B62CB5286C}"/>
                </a:ext>
              </a:extLst>
            </p:cNvPr>
            <p:cNvSpPr/>
            <p:nvPr/>
          </p:nvSpPr>
          <p:spPr>
            <a:xfrm>
              <a:off x="8751214" y="1671555"/>
              <a:ext cx="40296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860C4F3-AE27-984D-8EB4-19FCF70F71D2}"/>
              </a:ext>
            </a:extLst>
          </p:cNvPr>
          <p:cNvSpPr/>
          <p:nvPr/>
        </p:nvSpPr>
        <p:spPr>
          <a:xfrm>
            <a:off x="2270449" y="1831489"/>
            <a:ext cx="2766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800" dirty="0">
                <a:solidFill>
                  <a:schemeClr val="tx2"/>
                </a:solidFill>
              </a:rPr>
              <a:t>One-time charge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9F5BF5-C825-3042-A3F3-A1DB392CE0A5}"/>
              </a:ext>
            </a:extLst>
          </p:cNvPr>
          <p:cNvSpPr/>
          <p:nvPr/>
        </p:nvSpPr>
        <p:spPr>
          <a:xfrm>
            <a:off x="2270448" y="2797864"/>
            <a:ext cx="5089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800" dirty="0">
                <a:solidFill>
                  <a:schemeClr val="tx2"/>
                </a:solidFill>
              </a:rPr>
              <a:t>Imposed at building permit stage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3B7D6A-25C9-7942-9DAE-904539B91C07}"/>
              </a:ext>
            </a:extLst>
          </p:cNvPr>
          <p:cNvSpPr/>
          <p:nvPr/>
        </p:nvSpPr>
        <p:spPr>
          <a:xfrm>
            <a:off x="2270448" y="3828685"/>
            <a:ext cx="5771333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ct val="75000"/>
            </a:pPr>
            <a:r>
              <a:rPr lang="en-US" sz="2800" dirty="0">
                <a:solidFill>
                  <a:schemeClr val="tx2"/>
                </a:solidFill>
              </a:rPr>
              <a:t>Imposed on all development projects within a defined geographic area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4F6EB7-38D0-7B44-840C-69C21F69E44F}"/>
              </a:ext>
            </a:extLst>
          </p:cNvPr>
          <p:cNvSpPr/>
          <p:nvPr/>
        </p:nvSpPr>
        <p:spPr>
          <a:xfrm>
            <a:off x="2270448" y="5089071"/>
            <a:ext cx="639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800" dirty="0">
                <a:solidFill>
                  <a:schemeClr val="tx2"/>
                </a:solidFill>
              </a:rPr>
              <a:t>Funds facilities to serve new development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B8B1E0-4F5D-844C-94E5-ACD49BDE58EE}"/>
              </a:ext>
            </a:extLst>
          </p:cNvPr>
          <p:cNvGrpSpPr/>
          <p:nvPr/>
        </p:nvGrpSpPr>
        <p:grpSpPr>
          <a:xfrm>
            <a:off x="9182222" y="3949354"/>
            <a:ext cx="634909" cy="540294"/>
            <a:chOff x="7628970" y="3249256"/>
            <a:chExt cx="846545" cy="72039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4AAE24-1232-2744-9986-7B7150E19DCF}"/>
                </a:ext>
              </a:extLst>
            </p:cNvPr>
            <p:cNvSpPr/>
            <p:nvPr/>
          </p:nvSpPr>
          <p:spPr>
            <a:xfrm>
              <a:off x="7629775" y="3615261"/>
              <a:ext cx="844935" cy="3543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336947AA-8E1B-D849-8CA5-81B96CF59301}"/>
                </a:ext>
              </a:extLst>
            </p:cNvPr>
            <p:cNvSpPr/>
            <p:nvPr/>
          </p:nvSpPr>
          <p:spPr>
            <a:xfrm>
              <a:off x="7741350" y="3249256"/>
              <a:ext cx="470087" cy="654138"/>
            </a:xfrm>
            <a:custGeom>
              <a:avLst/>
              <a:gdLst>
                <a:gd name="connsiteX0" fmla="*/ 0 w 564074"/>
                <a:gd name="connsiteY0" fmla="*/ 282033 h 784924"/>
                <a:gd name="connsiteX1" fmla="*/ 281996 w 564074"/>
                <a:gd name="connsiteY1" fmla="*/ 0 h 784924"/>
                <a:gd name="connsiteX2" fmla="*/ 561658 w 564074"/>
                <a:gd name="connsiteY2" fmla="*/ 245524 h 784924"/>
                <a:gd name="connsiteX3" fmla="*/ 531978 w 564074"/>
                <a:gd name="connsiteY3" fmla="*/ 421238 h 784924"/>
                <a:gd name="connsiteX4" fmla="*/ 386324 w 564074"/>
                <a:gd name="connsiteY4" fmla="*/ 667787 h 784924"/>
                <a:gd name="connsiteX5" fmla="*/ 304394 w 564074"/>
                <a:gd name="connsiteY5" fmla="*/ 771054 h 784924"/>
                <a:gd name="connsiteX6" fmla="*/ 259161 w 564074"/>
                <a:gd name="connsiteY6" fmla="*/ 771054 h 784924"/>
                <a:gd name="connsiteX7" fmla="*/ 53293 w 564074"/>
                <a:gd name="connsiteY7" fmla="*/ 467134 h 784924"/>
                <a:gd name="connsiteX8" fmla="*/ 3034 w 564074"/>
                <a:gd name="connsiteY8" fmla="*/ 317118 h 784924"/>
                <a:gd name="connsiteX9" fmla="*/ 0 w 564074"/>
                <a:gd name="connsiteY9" fmla="*/ 282033 h 784924"/>
                <a:gd name="connsiteX10" fmla="*/ 160257 w 564074"/>
                <a:gd name="connsiteY10" fmla="*/ 279946 h 784924"/>
                <a:gd name="connsiteX11" fmla="*/ 283531 w 564074"/>
                <a:gd name="connsiteY11" fmla="*/ 402081 h 784924"/>
                <a:gd name="connsiteX12" fmla="*/ 405666 w 564074"/>
                <a:gd name="connsiteY12" fmla="*/ 278808 h 784924"/>
                <a:gd name="connsiteX13" fmla="*/ 282584 w 564074"/>
                <a:gd name="connsiteY13" fmla="*/ 156672 h 784924"/>
                <a:gd name="connsiteX14" fmla="*/ 160256 w 564074"/>
                <a:gd name="connsiteY14" fmla="*/ 279755 h 784924"/>
                <a:gd name="connsiteX15" fmla="*/ 160257 w 564074"/>
                <a:gd name="connsiteY15" fmla="*/ 279946 h 78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074" h="784924">
                  <a:moveTo>
                    <a:pt x="0" y="282033"/>
                  </a:moveTo>
                  <a:cubicBezTo>
                    <a:pt x="-10" y="126280"/>
                    <a:pt x="126244" y="9"/>
                    <a:pt x="281996" y="0"/>
                  </a:cubicBezTo>
                  <a:cubicBezTo>
                    <a:pt x="423650" y="-9"/>
                    <a:pt x="543328" y="105061"/>
                    <a:pt x="561658" y="245524"/>
                  </a:cubicBezTo>
                  <a:cubicBezTo>
                    <a:pt x="570288" y="307920"/>
                    <a:pt x="554736" y="365006"/>
                    <a:pt x="531978" y="421238"/>
                  </a:cubicBezTo>
                  <a:cubicBezTo>
                    <a:pt x="495754" y="510660"/>
                    <a:pt x="443504" y="590978"/>
                    <a:pt x="386324" y="667787"/>
                  </a:cubicBezTo>
                  <a:cubicBezTo>
                    <a:pt x="360152" y="703063"/>
                    <a:pt x="332178" y="737011"/>
                    <a:pt x="304394" y="771054"/>
                  </a:cubicBezTo>
                  <a:cubicBezTo>
                    <a:pt x="289127" y="790019"/>
                    <a:pt x="274428" y="789071"/>
                    <a:pt x="259161" y="771054"/>
                  </a:cubicBezTo>
                  <a:cubicBezTo>
                    <a:pt x="179886" y="677080"/>
                    <a:pt x="108008" y="577702"/>
                    <a:pt x="53293" y="467134"/>
                  </a:cubicBezTo>
                  <a:cubicBezTo>
                    <a:pt x="28629" y="420136"/>
                    <a:pt x="11662" y="369488"/>
                    <a:pt x="3034" y="317118"/>
                  </a:cubicBezTo>
                  <a:cubicBezTo>
                    <a:pt x="1328" y="305170"/>
                    <a:pt x="948" y="293791"/>
                    <a:pt x="0" y="282033"/>
                  </a:cubicBezTo>
                  <a:close/>
                  <a:moveTo>
                    <a:pt x="160257" y="279946"/>
                  </a:moveTo>
                  <a:cubicBezTo>
                    <a:pt x="160572" y="347714"/>
                    <a:pt x="215763" y="402396"/>
                    <a:pt x="283531" y="402081"/>
                  </a:cubicBezTo>
                  <a:cubicBezTo>
                    <a:pt x="351299" y="401766"/>
                    <a:pt x="405980" y="346575"/>
                    <a:pt x="405666" y="278808"/>
                  </a:cubicBezTo>
                  <a:cubicBezTo>
                    <a:pt x="405352" y="211115"/>
                    <a:pt x="350276" y="156463"/>
                    <a:pt x="282584" y="156672"/>
                  </a:cubicBezTo>
                  <a:cubicBezTo>
                    <a:pt x="214816" y="156880"/>
                    <a:pt x="160048" y="211987"/>
                    <a:pt x="160256" y="279755"/>
                  </a:cubicBezTo>
                  <a:cubicBezTo>
                    <a:pt x="160256" y="279818"/>
                    <a:pt x="160257" y="279883"/>
                    <a:pt x="160257" y="279946"/>
                  </a:cubicBezTo>
                  <a:close/>
                </a:path>
              </a:pathLst>
            </a:custGeom>
            <a:solidFill>
              <a:schemeClr val="tx2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 167">
              <a:extLst>
                <a:ext uri="{FF2B5EF4-FFF2-40B4-BE49-F238E27FC236}">
                  <a16:creationId xmlns:a16="http://schemas.microsoft.com/office/drawing/2014/main" id="{DD4D6780-C99F-834F-9440-8FDB313CD5AD}"/>
                </a:ext>
              </a:extLst>
            </p:cNvPr>
            <p:cNvSpPr/>
            <p:nvPr/>
          </p:nvSpPr>
          <p:spPr>
            <a:xfrm>
              <a:off x="8216390" y="3405244"/>
              <a:ext cx="259125" cy="360579"/>
            </a:xfrm>
            <a:custGeom>
              <a:avLst/>
              <a:gdLst>
                <a:gd name="connsiteX0" fmla="*/ 0 w 564074"/>
                <a:gd name="connsiteY0" fmla="*/ 282033 h 784924"/>
                <a:gd name="connsiteX1" fmla="*/ 281996 w 564074"/>
                <a:gd name="connsiteY1" fmla="*/ 0 h 784924"/>
                <a:gd name="connsiteX2" fmla="*/ 561658 w 564074"/>
                <a:gd name="connsiteY2" fmla="*/ 245524 h 784924"/>
                <a:gd name="connsiteX3" fmla="*/ 531978 w 564074"/>
                <a:gd name="connsiteY3" fmla="*/ 421238 h 784924"/>
                <a:gd name="connsiteX4" fmla="*/ 386324 w 564074"/>
                <a:gd name="connsiteY4" fmla="*/ 667787 h 784924"/>
                <a:gd name="connsiteX5" fmla="*/ 304394 w 564074"/>
                <a:gd name="connsiteY5" fmla="*/ 771054 h 784924"/>
                <a:gd name="connsiteX6" fmla="*/ 259161 w 564074"/>
                <a:gd name="connsiteY6" fmla="*/ 771054 h 784924"/>
                <a:gd name="connsiteX7" fmla="*/ 53293 w 564074"/>
                <a:gd name="connsiteY7" fmla="*/ 467134 h 784924"/>
                <a:gd name="connsiteX8" fmla="*/ 3034 w 564074"/>
                <a:gd name="connsiteY8" fmla="*/ 317118 h 784924"/>
                <a:gd name="connsiteX9" fmla="*/ 0 w 564074"/>
                <a:gd name="connsiteY9" fmla="*/ 282033 h 784924"/>
                <a:gd name="connsiteX10" fmla="*/ 160257 w 564074"/>
                <a:gd name="connsiteY10" fmla="*/ 279946 h 784924"/>
                <a:gd name="connsiteX11" fmla="*/ 283531 w 564074"/>
                <a:gd name="connsiteY11" fmla="*/ 402081 h 784924"/>
                <a:gd name="connsiteX12" fmla="*/ 405666 w 564074"/>
                <a:gd name="connsiteY12" fmla="*/ 278808 h 784924"/>
                <a:gd name="connsiteX13" fmla="*/ 282584 w 564074"/>
                <a:gd name="connsiteY13" fmla="*/ 156672 h 784924"/>
                <a:gd name="connsiteX14" fmla="*/ 160256 w 564074"/>
                <a:gd name="connsiteY14" fmla="*/ 279755 h 784924"/>
                <a:gd name="connsiteX15" fmla="*/ 160257 w 564074"/>
                <a:gd name="connsiteY15" fmla="*/ 279946 h 78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074" h="784924">
                  <a:moveTo>
                    <a:pt x="0" y="282033"/>
                  </a:moveTo>
                  <a:cubicBezTo>
                    <a:pt x="-10" y="126280"/>
                    <a:pt x="126244" y="9"/>
                    <a:pt x="281996" y="0"/>
                  </a:cubicBezTo>
                  <a:cubicBezTo>
                    <a:pt x="423650" y="-9"/>
                    <a:pt x="543328" y="105061"/>
                    <a:pt x="561658" y="245524"/>
                  </a:cubicBezTo>
                  <a:cubicBezTo>
                    <a:pt x="570288" y="307920"/>
                    <a:pt x="554736" y="365006"/>
                    <a:pt x="531978" y="421238"/>
                  </a:cubicBezTo>
                  <a:cubicBezTo>
                    <a:pt x="495754" y="510660"/>
                    <a:pt x="443504" y="590978"/>
                    <a:pt x="386324" y="667787"/>
                  </a:cubicBezTo>
                  <a:cubicBezTo>
                    <a:pt x="360152" y="703063"/>
                    <a:pt x="332178" y="737011"/>
                    <a:pt x="304394" y="771054"/>
                  </a:cubicBezTo>
                  <a:cubicBezTo>
                    <a:pt x="289127" y="790019"/>
                    <a:pt x="274428" y="789071"/>
                    <a:pt x="259161" y="771054"/>
                  </a:cubicBezTo>
                  <a:cubicBezTo>
                    <a:pt x="179886" y="677080"/>
                    <a:pt x="108008" y="577702"/>
                    <a:pt x="53293" y="467134"/>
                  </a:cubicBezTo>
                  <a:cubicBezTo>
                    <a:pt x="28629" y="420136"/>
                    <a:pt x="11662" y="369488"/>
                    <a:pt x="3034" y="317118"/>
                  </a:cubicBezTo>
                  <a:cubicBezTo>
                    <a:pt x="1328" y="305170"/>
                    <a:pt x="948" y="293791"/>
                    <a:pt x="0" y="282033"/>
                  </a:cubicBezTo>
                  <a:close/>
                  <a:moveTo>
                    <a:pt x="160257" y="279946"/>
                  </a:moveTo>
                  <a:cubicBezTo>
                    <a:pt x="160572" y="347714"/>
                    <a:pt x="215763" y="402396"/>
                    <a:pt x="283531" y="402081"/>
                  </a:cubicBezTo>
                  <a:cubicBezTo>
                    <a:pt x="351299" y="401766"/>
                    <a:pt x="405980" y="346575"/>
                    <a:pt x="405666" y="278808"/>
                  </a:cubicBezTo>
                  <a:cubicBezTo>
                    <a:pt x="405352" y="211115"/>
                    <a:pt x="350276" y="156463"/>
                    <a:pt x="282584" y="156672"/>
                  </a:cubicBezTo>
                  <a:cubicBezTo>
                    <a:pt x="214816" y="156880"/>
                    <a:pt x="160048" y="211987"/>
                    <a:pt x="160256" y="279755"/>
                  </a:cubicBezTo>
                  <a:cubicBezTo>
                    <a:pt x="160256" y="279818"/>
                    <a:pt x="160257" y="279883"/>
                    <a:pt x="160257" y="279946"/>
                  </a:cubicBezTo>
                  <a:close/>
                </a:path>
              </a:pathLst>
            </a:custGeom>
            <a:solidFill>
              <a:schemeClr val="tx2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 167">
              <a:extLst>
                <a:ext uri="{FF2B5EF4-FFF2-40B4-BE49-F238E27FC236}">
                  <a16:creationId xmlns:a16="http://schemas.microsoft.com/office/drawing/2014/main" id="{3A69CBB4-806E-BB4A-9BCD-34FA5A217506}"/>
                </a:ext>
              </a:extLst>
            </p:cNvPr>
            <p:cNvSpPr/>
            <p:nvPr/>
          </p:nvSpPr>
          <p:spPr>
            <a:xfrm>
              <a:off x="8124386" y="3702338"/>
              <a:ext cx="152576" cy="212313"/>
            </a:xfrm>
            <a:custGeom>
              <a:avLst/>
              <a:gdLst>
                <a:gd name="connsiteX0" fmla="*/ 0 w 564074"/>
                <a:gd name="connsiteY0" fmla="*/ 282033 h 784924"/>
                <a:gd name="connsiteX1" fmla="*/ 281996 w 564074"/>
                <a:gd name="connsiteY1" fmla="*/ 0 h 784924"/>
                <a:gd name="connsiteX2" fmla="*/ 561658 w 564074"/>
                <a:gd name="connsiteY2" fmla="*/ 245524 h 784924"/>
                <a:gd name="connsiteX3" fmla="*/ 531978 w 564074"/>
                <a:gd name="connsiteY3" fmla="*/ 421238 h 784924"/>
                <a:gd name="connsiteX4" fmla="*/ 386324 w 564074"/>
                <a:gd name="connsiteY4" fmla="*/ 667787 h 784924"/>
                <a:gd name="connsiteX5" fmla="*/ 304394 w 564074"/>
                <a:gd name="connsiteY5" fmla="*/ 771054 h 784924"/>
                <a:gd name="connsiteX6" fmla="*/ 259161 w 564074"/>
                <a:gd name="connsiteY6" fmla="*/ 771054 h 784924"/>
                <a:gd name="connsiteX7" fmla="*/ 53293 w 564074"/>
                <a:gd name="connsiteY7" fmla="*/ 467134 h 784924"/>
                <a:gd name="connsiteX8" fmla="*/ 3034 w 564074"/>
                <a:gd name="connsiteY8" fmla="*/ 317118 h 784924"/>
                <a:gd name="connsiteX9" fmla="*/ 0 w 564074"/>
                <a:gd name="connsiteY9" fmla="*/ 282033 h 784924"/>
                <a:gd name="connsiteX10" fmla="*/ 160257 w 564074"/>
                <a:gd name="connsiteY10" fmla="*/ 279946 h 784924"/>
                <a:gd name="connsiteX11" fmla="*/ 283531 w 564074"/>
                <a:gd name="connsiteY11" fmla="*/ 402081 h 784924"/>
                <a:gd name="connsiteX12" fmla="*/ 405666 w 564074"/>
                <a:gd name="connsiteY12" fmla="*/ 278808 h 784924"/>
                <a:gd name="connsiteX13" fmla="*/ 282584 w 564074"/>
                <a:gd name="connsiteY13" fmla="*/ 156672 h 784924"/>
                <a:gd name="connsiteX14" fmla="*/ 160256 w 564074"/>
                <a:gd name="connsiteY14" fmla="*/ 279755 h 784924"/>
                <a:gd name="connsiteX15" fmla="*/ 160257 w 564074"/>
                <a:gd name="connsiteY15" fmla="*/ 279946 h 78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074" h="784924">
                  <a:moveTo>
                    <a:pt x="0" y="282033"/>
                  </a:moveTo>
                  <a:cubicBezTo>
                    <a:pt x="-10" y="126280"/>
                    <a:pt x="126244" y="9"/>
                    <a:pt x="281996" y="0"/>
                  </a:cubicBezTo>
                  <a:cubicBezTo>
                    <a:pt x="423650" y="-9"/>
                    <a:pt x="543328" y="105061"/>
                    <a:pt x="561658" y="245524"/>
                  </a:cubicBezTo>
                  <a:cubicBezTo>
                    <a:pt x="570288" y="307920"/>
                    <a:pt x="554736" y="365006"/>
                    <a:pt x="531978" y="421238"/>
                  </a:cubicBezTo>
                  <a:cubicBezTo>
                    <a:pt x="495754" y="510660"/>
                    <a:pt x="443504" y="590978"/>
                    <a:pt x="386324" y="667787"/>
                  </a:cubicBezTo>
                  <a:cubicBezTo>
                    <a:pt x="360152" y="703063"/>
                    <a:pt x="332178" y="737011"/>
                    <a:pt x="304394" y="771054"/>
                  </a:cubicBezTo>
                  <a:cubicBezTo>
                    <a:pt x="289127" y="790019"/>
                    <a:pt x="274428" y="789071"/>
                    <a:pt x="259161" y="771054"/>
                  </a:cubicBezTo>
                  <a:cubicBezTo>
                    <a:pt x="179886" y="677080"/>
                    <a:pt x="108008" y="577702"/>
                    <a:pt x="53293" y="467134"/>
                  </a:cubicBezTo>
                  <a:cubicBezTo>
                    <a:pt x="28629" y="420136"/>
                    <a:pt x="11662" y="369488"/>
                    <a:pt x="3034" y="317118"/>
                  </a:cubicBezTo>
                  <a:cubicBezTo>
                    <a:pt x="1328" y="305170"/>
                    <a:pt x="948" y="293791"/>
                    <a:pt x="0" y="282033"/>
                  </a:cubicBezTo>
                  <a:close/>
                  <a:moveTo>
                    <a:pt x="160257" y="279946"/>
                  </a:moveTo>
                  <a:cubicBezTo>
                    <a:pt x="160572" y="347714"/>
                    <a:pt x="215763" y="402396"/>
                    <a:pt x="283531" y="402081"/>
                  </a:cubicBezTo>
                  <a:cubicBezTo>
                    <a:pt x="351299" y="401766"/>
                    <a:pt x="405980" y="346575"/>
                    <a:pt x="405666" y="278808"/>
                  </a:cubicBezTo>
                  <a:cubicBezTo>
                    <a:pt x="405352" y="211115"/>
                    <a:pt x="350276" y="156463"/>
                    <a:pt x="282584" y="156672"/>
                  </a:cubicBezTo>
                  <a:cubicBezTo>
                    <a:pt x="214816" y="156880"/>
                    <a:pt x="160048" y="211987"/>
                    <a:pt x="160256" y="279755"/>
                  </a:cubicBezTo>
                  <a:cubicBezTo>
                    <a:pt x="160256" y="279818"/>
                    <a:pt x="160257" y="279883"/>
                    <a:pt x="160257" y="279946"/>
                  </a:cubicBezTo>
                  <a:close/>
                </a:path>
              </a:pathLst>
            </a:custGeom>
            <a:solidFill>
              <a:schemeClr val="tx2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 167">
              <a:extLst>
                <a:ext uri="{FF2B5EF4-FFF2-40B4-BE49-F238E27FC236}">
                  <a16:creationId xmlns:a16="http://schemas.microsoft.com/office/drawing/2014/main" id="{A6D07C08-7748-EE45-9CFE-A8DA7C7BB505}"/>
                </a:ext>
              </a:extLst>
            </p:cNvPr>
            <p:cNvSpPr/>
            <p:nvPr/>
          </p:nvSpPr>
          <p:spPr>
            <a:xfrm>
              <a:off x="7628970" y="3623381"/>
              <a:ext cx="152576" cy="212313"/>
            </a:xfrm>
            <a:custGeom>
              <a:avLst/>
              <a:gdLst>
                <a:gd name="connsiteX0" fmla="*/ 0 w 564074"/>
                <a:gd name="connsiteY0" fmla="*/ 282033 h 784924"/>
                <a:gd name="connsiteX1" fmla="*/ 281996 w 564074"/>
                <a:gd name="connsiteY1" fmla="*/ 0 h 784924"/>
                <a:gd name="connsiteX2" fmla="*/ 561658 w 564074"/>
                <a:gd name="connsiteY2" fmla="*/ 245524 h 784924"/>
                <a:gd name="connsiteX3" fmla="*/ 531978 w 564074"/>
                <a:gd name="connsiteY3" fmla="*/ 421238 h 784924"/>
                <a:gd name="connsiteX4" fmla="*/ 386324 w 564074"/>
                <a:gd name="connsiteY4" fmla="*/ 667787 h 784924"/>
                <a:gd name="connsiteX5" fmla="*/ 304394 w 564074"/>
                <a:gd name="connsiteY5" fmla="*/ 771054 h 784924"/>
                <a:gd name="connsiteX6" fmla="*/ 259161 w 564074"/>
                <a:gd name="connsiteY6" fmla="*/ 771054 h 784924"/>
                <a:gd name="connsiteX7" fmla="*/ 53293 w 564074"/>
                <a:gd name="connsiteY7" fmla="*/ 467134 h 784924"/>
                <a:gd name="connsiteX8" fmla="*/ 3034 w 564074"/>
                <a:gd name="connsiteY8" fmla="*/ 317118 h 784924"/>
                <a:gd name="connsiteX9" fmla="*/ 0 w 564074"/>
                <a:gd name="connsiteY9" fmla="*/ 282033 h 784924"/>
                <a:gd name="connsiteX10" fmla="*/ 160257 w 564074"/>
                <a:gd name="connsiteY10" fmla="*/ 279946 h 784924"/>
                <a:gd name="connsiteX11" fmla="*/ 283531 w 564074"/>
                <a:gd name="connsiteY11" fmla="*/ 402081 h 784924"/>
                <a:gd name="connsiteX12" fmla="*/ 405666 w 564074"/>
                <a:gd name="connsiteY12" fmla="*/ 278808 h 784924"/>
                <a:gd name="connsiteX13" fmla="*/ 282584 w 564074"/>
                <a:gd name="connsiteY13" fmla="*/ 156672 h 784924"/>
                <a:gd name="connsiteX14" fmla="*/ 160256 w 564074"/>
                <a:gd name="connsiteY14" fmla="*/ 279755 h 784924"/>
                <a:gd name="connsiteX15" fmla="*/ 160257 w 564074"/>
                <a:gd name="connsiteY15" fmla="*/ 279946 h 78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074" h="784924">
                  <a:moveTo>
                    <a:pt x="0" y="282033"/>
                  </a:moveTo>
                  <a:cubicBezTo>
                    <a:pt x="-10" y="126280"/>
                    <a:pt x="126244" y="9"/>
                    <a:pt x="281996" y="0"/>
                  </a:cubicBezTo>
                  <a:cubicBezTo>
                    <a:pt x="423650" y="-9"/>
                    <a:pt x="543328" y="105061"/>
                    <a:pt x="561658" y="245524"/>
                  </a:cubicBezTo>
                  <a:cubicBezTo>
                    <a:pt x="570288" y="307920"/>
                    <a:pt x="554736" y="365006"/>
                    <a:pt x="531978" y="421238"/>
                  </a:cubicBezTo>
                  <a:cubicBezTo>
                    <a:pt x="495754" y="510660"/>
                    <a:pt x="443504" y="590978"/>
                    <a:pt x="386324" y="667787"/>
                  </a:cubicBezTo>
                  <a:cubicBezTo>
                    <a:pt x="360152" y="703063"/>
                    <a:pt x="332178" y="737011"/>
                    <a:pt x="304394" y="771054"/>
                  </a:cubicBezTo>
                  <a:cubicBezTo>
                    <a:pt x="289127" y="790019"/>
                    <a:pt x="274428" y="789071"/>
                    <a:pt x="259161" y="771054"/>
                  </a:cubicBezTo>
                  <a:cubicBezTo>
                    <a:pt x="179886" y="677080"/>
                    <a:pt x="108008" y="577702"/>
                    <a:pt x="53293" y="467134"/>
                  </a:cubicBezTo>
                  <a:cubicBezTo>
                    <a:pt x="28629" y="420136"/>
                    <a:pt x="11662" y="369488"/>
                    <a:pt x="3034" y="317118"/>
                  </a:cubicBezTo>
                  <a:cubicBezTo>
                    <a:pt x="1328" y="305170"/>
                    <a:pt x="948" y="293791"/>
                    <a:pt x="0" y="282033"/>
                  </a:cubicBezTo>
                  <a:close/>
                  <a:moveTo>
                    <a:pt x="160257" y="279946"/>
                  </a:moveTo>
                  <a:cubicBezTo>
                    <a:pt x="160572" y="347714"/>
                    <a:pt x="215763" y="402396"/>
                    <a:pt x="283531" y="402081"/>
                  </a:cubicBezTo>
                  <a:cubicBezTo>
                    <a:pt x="351299" y="401766"/>
                    <a:pt x="405980" y="346575"/>
                    <a:pt x="405666" y="278808"/>
                  </a:cubicBezTo>
                  <a:cubicBezTo>
                    <a:pt x="405352" y="211115"/>
                    <a:pt x="350276" y="156463"/>
                    <a:pt x="282584" y="156672"/>
                  </a:cubicBezTo>
                  <a:cubicBezTo>
                    <a:pt x="214816" y="156880"/>
                    <a:pt x="160048" y="211987"/>
                    <a:pt x="160256" y="279755"/>
                  </a:cubicBezTo>
                  <a:cubicBezTo>
                    <a:pt x="160256" y="279818"/>
                    <a:pt x="160257" y="279883"/>
                    <a:pt x="160257" y="279946"/>
                  </a:cubicBezTo>
                  <a:close/>
                </a:path>
              </a:pathLst>
            </a:custGeom>
            <a:solidFill>
              <a:schemeClr val="tx2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pic>
        <p:nvPicPr>
          <p:cNvPr id="3" name="Graphic 2" descr="Building outline">
            <a:extLst>
              <a:ext uri="{FF2B5EF4-FFF2-40B4-BE49-F238E27FC236}">
                <a16:creationId xmlns:a16="http://schemas.microsoft.com/office/drawing/2014/main" id="{07DAA176-B5AF-474F-A73C-1B702569EF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4181" y="5002242"/>
            <a:ext cx="603209" cy="6100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59848-6EEE-B45A-A849-C2151F2F4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18CC0-52C9-BBBE-016A-DA4B695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Comparison: Commercial/Retail – 950 Square Feet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458F6-E076-598E-1449-B76B5920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826BB-B6BA-1B99-E892-5C37D6764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831850"/>
            <a:ext cx="84709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1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18CC0-52C9-BBBE-016A-DA4B695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Comparison: Commercial - Industrial/Business Park - 50,000 Square Feet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458F6-E076-598E-1449-B76B5920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68D648-A686-8C44-5460-F5C5331A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914400"/>
            <a:ext cx="9690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1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18CC0-52C9-BBBE-016A-DA4B695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Comparison: Industrial/High Cube Warehouse - 100,000 Square Feet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458F6-E076-598E-1449-B76B5920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393B1-B6C0-97E5-61FD-7F8BEC42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990600"/>
            <a:ext cx="98107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8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18CC0-52C9-BBBE-016A-DA4B695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Comparison: Industrial/High Cube Warehouse – 1,000,000 Square Feet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458F6-E076-598E-1449-B76B5920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9EAB-734F-E143-1078-08F00B94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42975"/>
            <a:ext cx="96202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EF27AE-613F-02D7-7BD7-2F2FC611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0610"/>
            <a:ext cx="11424549" cy="499108"/>
          </a:xfrm>
        </p:spPr>
        <p:txBody>
          <a:bodyPr anchor="ctr">
            <a:normAutofit/>
          </a:bodyPr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14F8AAB-0E8A-5566-6124-F77E5B9DA24D}"/>
              </a:ext>
            </a:extLst>
          </p:cNvPr>
          <p:cNvSpPr txBox="1">
            <a:spLocks/>
          </p:cNvSpPr>
          <p:nvPr/>
        </p:nvSpPr>
        <p:spPr>
          <a:xfrm>
            <a:off x="365760" y="881158"/>
            <a:ext cx="8595677" cy="4449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Implement less than maximum justified fee amounts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Phase in fee increases over time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Exempt or reduce fees for certain land uses, such as affordable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1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ECA00-7B87-4682-817B-60048AA49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4C7A4-ACCA-D1C1-4AC5-3FF7C909D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9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59" y="274320"/>
            <a:ext cx="10258187" cy="612648"/>
          </a:xfrm>
        </p:spPr>
        <p:txBody>
          <a:bodyPr>
            <a:noAutofit/>
          </a:bodyPr>
          <a:lstStyle/>
          <a:p>
            <a:r>
              <a:rPr lang="en-US" sz="3000" spc="200" dirty="0">
                <a:cs typeface="Arial" pitchFamily="34" charset="0"/>
              </a:rPr>
              <a:t>Mitigation Fee Act Findings (Govt. Code §66001)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0CC9A-7ABB-4FA6-84C4-EDEB16E725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604" y="1273966"/>
            <a:ext cx="7782208" cy="454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Key findings</a:t>
            </a:r>
          </a:p>
          <a:p>
            <a:pPr marL="461963" lvl="1">
              <a:spcAft>
                <a:spcPts val="600"/>
              </a:spcAft>
            </a:pPr>
            <a:r>
              <a:rPr lang="en-US" sz="2500" b="1" dirty="0">
                <a:solidFill>
                  <a:schemeClr val="accent1"/>
                </a:solidFill>
              </a:rPr>
              <a:t>Need</a:t>
            </a:r>
            <a:r>
              <a:rPr lang="en-US" sz="2500" dirty="0">
                <a:solidFill>
                  <a:schemeClr val="accent1"/>
                </a:solidFill>
              </a:rPr>
              <a:t>: </a:t>
            </a:r>
            <a:r>
              <a:rPr lang="en-US" sz="2500" dirty="0"/>
              <a:t>Development creates need for facilities</a:t>
            </a:r>
          </a:p>
          <a:p>
            <a:pPr marL="461963" lvl="1">
              <a:spcAft>
                <a:spcPts val="600"/>
              </a:spcAft>
            </a:pPr>
            <a:r>
              <a:rPr lang="en-US" sz="2500" b="1" dirty="0">
                <a:solidFill>
                  <a:schemeClr val="accent1"/>
                </a:solidFill>
              </a:rPr>
              <a:t>Benefit: </a:t>
            </a:r>
            <a:r>
              <a:rPr lang="en-US" sz="2500" dirty="0"/>
              <a:t>Development use of revenue</a:t>
            </a:r>
          </a:p>
          <a:p>
            <a:pPr marL="461963" lvl="1">
              <a:spcAft>
                <a:spcPts val="600"/>
              </a:spcAft>
            </a:pPr>
            <a:r>
              <a:rPr lang="en-US" sz="2500" b="1" dirty="0">
                <a:solidFill>
                  <a:schemeClr val="accent1"/>
                </a:solidFill>
              </a:rPr>
              <a:t>Rough Proportionality: </a:t>
            </a:r>
            <a:r>
              <a:rPr lang="en-US" sz="2500" dirty="0"/>
              <a:t>Fee amount development’s share of facility costs (i.e. proportional to demand)</a:t>
            </a:r>
          </a:p>
          <a:p>
            <a:r>
              <a:rPr lang="en-US" sz="2800" dirty="0"/>
              <a:t>Other findings</a:t>
            </a:r>
          </a:p>
          <a:p>
            <a:pPr lvl="1"/>
            <a:r>
              <a:rPr lang="en-US" sz="2800" dirty="0"/>
              <a:t>Purpose of fee</a:t>
            </a:r>
          </a:p>
          <a:p>
            <a:pPr lvl="1"/>
            <a:r>
              <a:rPr lang="en-US" sz="2800" dirty="0"/>
              <a:t>Use of fee revenue</a:t>
            </a:r>
          </a:p>
          <a:p>
            <a:endParaRPr lang="en-US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209800" y="2667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209800" y="3200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3"/>
            </a:pP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209800" y="4114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4"/>
            </a:pP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209800" y="5029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5"/>
            </a:pPr>
            <a:endParaRPr lang="en-US" sz="3200" dirty="0">
              <a:latin typeface="Franklin Gothic Book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447E3C-72D8-754A-8FCB-12C95B245B19}"/>
              </a:ext>
            </a:extLst>
          </p:cNvPr>
          <p:cNvGrpSpPr/>
          <p:nvPr/>
        </p:nvGrpSpPr>
        <p:grpSpPr>
          <a:xfrm>
            <a:off x="8197185" y="1864489"/>
            <a:ext cx="3530885" cy="4123175"/>
            <a:chOff x="8367033" y="1602471"/>
            <a:chExt cx="3530885" cy="4123175"/>
          </a:xfrm>
        </p:grpSpPr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EFFCD766-A764-044D-B08C-9142795754D0}"/>
                </a:ext>
              </a:extLst>
            </p:cNvPr>
            <p:cNvGrpSpPr/>
            <p:nvPr/>
          </p:nvGrpSpPr>
          <p:grpSpPr>
            <a:xfrm>
              <a:off x="8367033" y="3275840"/>
              <a:ext cx="1931471" cy="1910459"/>
              <a:chOff x="9019820" y="2083635"/>
              <a:chExt cx="1931471" cy="1910459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8A9351B-DA23-F34A-A6DB-C552EBDF7926}"/>
                  </a:ext>
                </a:extLst>
              </p:cNvPr>
              <p:cNvSpPr/>
              <p:nvPr/>
            </p:nvSpPr>
            <p:spPr>
              <a:xfrm>
                <a:off x="9168675" y="2933305"/>
                <a:ext cx="699491" cy="908135"/>
              </a:xfrm>
              <a:custGeom>
                <a:avLst/>
                <a:gdLst>
                  <a:gd name="connsiteX0" fmla="*/ 619770 w 699491"/>
                  <a:gd name="connsiteY0" fmla="*/ 457675 h 908135"/>
                  <a:gd name="connsiteX1" fmla="*/ 638689 w 699491"/>
                  <a:gd name="connsiteY1" fmla="*/ 381021 h 908135"/>
                  <a:gd name="connsiteX2" fmla="*/ 512130 w 699491"/>
                  <a:gd name="connsiteY2" fmla="*/ 217929 h 908135"/>
                  <a:gd name="connsiteX3" fmla="*/ 403227 w 699491"/>
                  <a:gd name="connsiteY3" fmla="*/ 7834 h 908135"/>
                  <a:gd name="connsiteX4" fmla="*/ 349038 w 699491"/>
                  <a:gd name="connsiteY4" fmla="*/ 39 h 908135"/>
                  <a:gd name="connsiteX5" fmla="*/ 347407 w 699491"/>
                  <a:gd name="connsiteY5" fmla="*/ 39 h 908135"/>
                  <a:gd name="connsiteX6" fmla="*/ 178134 w 699491"/>
                  <a:gd name="connsiteY6" fmla="*/ 165407 h 908135"/>
                  <a:gd name="connsiteX7" fmla="*/ 185946 w 699491"/>
                  <a:gd name="connsiteY7" fmla="*/ 217929 h 908135"/>
                  <a:gd name="connsiteX8" fmla="*/ 59386 w 699491"/>
                  <a:gd name="connsiteY8" fmla="*/ 381021 h 908135"/>
                  <a:gd name="connsiteX9" fmla="*/ 79610 w 699491"/>
                  <a:gd name="connsiteY9" fmla="*/ 457675 h 908135"/>
                  <a:gd name="connsiteX10" fmla="*/ 24875 w 699491"/>
                  <a:gd name="connsiteY10" fmla="*/ 687902 h 908135"/>
                  <a:gd name="connsiteX11" fmla="*/ 75696 w 699491"/>
                  <a:gd name="connsiteY11" fmla="*/ 740150 h 908135"/>
                  <a:gd name="connsiteX12" fmla="*/ 75696 w 699491"/>
                  <a:gd name="connsiteY12" fmla="*/ 740150 h 908135"/>
                  <a:gd name="connsiteX13" fmla="*/ 244982 w 699491"/>
                  <a:gd name="connsiteY13" fmla="*/ 908135 h 908135"/>
                  <a:gd name="connsiteX14" fmla="*/ 244985 w 699491"/>
                  <a:gd name="connsiteY14" fmla="*/ 908135 h 908135"/>
                  <a:gd name="connsiteX15" fmla="*/ 454069 w 699491"/>
                  <a:gd name="connsiteY15" fmla="*/ 908135 h 908135"/>
                  <a:gd name="connsiteX16" fmla="*/ 623358 w 699491"/>
                  <a:gd name="connsiteY16" fmla="*/ 740150 h 908135"/>
                  <a:gd name="connsiteX17" fmla="*/ 623358 w 699491"/>
                  <a:gd name="connsiteY17" fmla="*/ 740150 h 908135"/>
                  <a:gd name="connsiteX18" fmla="*/ 672573 w 699491"/>
                  <a:gd name="connsiteY18" fmla="*/ 509153 h 908135"/>
                  <a:gd name="connsiteX19" fmla="*/ 619770 w 699491"/>
                  <a:gd name="connsiteY19" fmla="*/ 457675 h 90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9491" h="908135">
                    <a:moveTo>
                      <a:pt x="619770" y="457675"/>
                    </a:moveTo>
                    <a:cubicBezTo>
                      <a:pt x="632260" y="434059"/>
                      <a:pt x="638757" y="407736"/>
                      <a:pt x="638689" y="381021"/>
                    </a:cubicBezTo>
                    <a:cubicBezTo>
                      <a:pt x="638709" y="304130"/>
                      <a:pt x="586617" y="237005"/>
                      <a:pt x="512130" y="217929"/>
                    </a:cubicBezTo>
                    <a:cubicBezTo>
                      <a:pt x="540074" y="129840"/>
                      <a:pt x="491316" y="35779"/>
                      <a:pt x="403227" y="7834"/>
                    </a:cubicBezTo>
                    <a:cubicBezTo>
                      <a:pt x="385714" y="2276"/>
                      <a:pt x="367405" y="-356"/>
                      <a:pt x="349038" y="39"/>
                    </a:cubicBezTo>
                    <a:lnTo>
                      <a:pt x="347407" y="39"/>
                    </a:lnTo>
                    <a:cubicBezTo>
                      <a:pt x="254999" y="-1041"/>
                      <a:pt x="179210" y="72996"/>
                      <a:pt x="178134" y="165407"/>
                    </a:cubicBezTo>
                    <a:cubicBezTo>
                      <a:pt x="177925" y="183217"/>
                      <a:pt x="180564" y="200948"/>
                      <a:pt x="185946" y="217929"/>
                    </a:cubicBezTo>
                    <a:cubicBezTo>
                      <a:pt x="111458" y="237005"/>
                      <a:pt x="59367" y="304130"/>
                      <a:pt x="59386" y="381021"/>
                    </a:cubicBezTo>
                    <a:cubicBezTo>
                      <a:pt x="59720" y="407847"/>
                      <a:pt x="66667" y="434176"/>
                      <a:pt x="79610" y="457675"/>
                    </a:cubicBezTo>
                    <a:cubicBezTo>
                      <a:pt x="920" y="506136"/>
                      <a:pt x="-23586" y="609210"/>
                      <a:pt x="24875" y="687902"/>
                    </a:cubicBezTo>
                    <a:cubicBezTo>
                      <a:pt x="37770" y="708840"/>
                      <a:pt x="55122" y="726679"/>
                      <a:pt x="75696" y="740150"/>
                    </a:cubicBezTo>
                    <a:lnTo>
                      <a:pt x="75696" y="740150"/>
                    </a:lnTo>
                    <a:cubicBezTo>
                      <a:pt x="76055" y="833285"/>
                      <a:pt x="151847" y="908493"/>
                      <a:pt x="244982" y="908135"/>
                    </a:cubicBezTo>
                    <a:cubicBezTo>
                      <a:pt x="244982" y="908135"/>
                      <a:pt x="244985" y="908135"/>
                      <a:pt x="244985" y="908135"/>
                    </a:cubicBezTo>
                    <a:lnTo>
                      <a:pt x="454069" y="908135"/>
                    </a:lnTo>
                    <a:cubicBezTo>
                      <a:pt x="547132" y="908317"/>
                      <a:pt x="622820" y="833210"/>
                      <a:pt x="623358" y="740150"/>
                    </a:cubicBezTo>
                    <a:lnTo>
                      <a:pt x="623358" y="740150"/>
                    </a:lnTo>
                    <a:cubicBezTo>
                      <a:pt x="700736" y="689950"/>
                      <a:pt x="722769" y="586530"/>
                      <a:pt x="672573" y="509153"/>
                    </a:cubicBezTo>
                    <a:cubicBezTo>
                      <a:pt x="659027" y="488274"/>
                      <a:pt x="640985" y="470686"/>
                      <a:pt x="619770" y="457675"/>
                    </a:cubicBezTo>
                  </a:path>
                </a:pathLst>
              </a:custGeom>
              <a:solidFill>
                <a:srgbClr val="003764"/>
              </a:solidFill>
              <a:ln w="3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762FDD5-F6A9-324E-A288-7540D3823776}"/>
                  </a:ext>
                </a:extLst>
              </p:cNvPr>
              <p:cNvSpPr/>
              <p:nvPr/>
            </p:nvSpPr>
            <p:spPr>
              <a:xfrm>
                <a:off x="9428991" y="3269965"/>
                <a:ext cx="93940" cy="96876"/>
              </a:xfrm>
              <a:custGeom>
                <a:avLst/>
                <a:gdLst>
                  <a:gd name="connsiteX0" fmla="*/ 0 w 93940"/>
                  <a:gd name="connsiteY0" fmla="*/ 0 h 96876"/>
                  <a:gd name="connsiteX1" fmla="*/ 93941 w 93940"/>
                  <a:gd name="connsiteY1" fmla="*/ 96877 h 9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940" h="96876">
                    <a:moveTo>
                      <a:pt x="0" y="0"/>
                    </a:moveTo>
                    <a:lnTo>
                      <a:pt x="93941" y="96877"/>
                    </a:lnTo>
                  </a:path>
                </a:pathLst>
              </a:custGeom>
              <a:ln w="45329" cap="flat">
                <a:solidFill>
                  <a:srgbClr val="034D3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EE108AB-2951-E844-83AD-3786F601CABB}"/>
                  </a:ext>
                </a:extLst>
              </p:cNvPr>
              <p:cNvSpPr/>
              <p:nvPr/>
            </p:nvSpPr>
            <p:spPr>
              <a:xfrm rot="-22800">
                <a:off x="9497803" y="3156037"/>
                <a:ext cx="45339" cy="805348"/>
              </a:xfrm>
              <a:custGeom>
                <a:avLst/>
                <a:gdLst>
                  <a:gd name="connsiteX0" fmla="*/ 0 w 45339"/>
                  <a:gd name="connsiteY0" fmla="*/ 0 h 805348"/>
                  <a:gd name="connsiteX1" fmla="*/ 45340 w 45339"/>
                  <a:gd name="connsiteY1" fmla="*/ 0 h 805348"/>
                  <a:gd name="connsiteX2" fmla="*/ 45340 w 45339"/>
                  <a:gd name="connsiteY2" fmla="*/ 805348 h 805348"/>
                  <a:gd name="connsiteX3" fmla="*/ 0 w 45339"/>
                  <a:gd name="connsiteY3" fmla="*/ 805348 h 80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39" h="805348">
                    <a:moveTo>
                      <a:pt x="0" y="0"/>
                    </a:moveTo>
                    <a:lnTo>
                      <a:pt x="45340" y="0"/>
                    </a:lnTo>
                    <a:lnTo>
                      <a:pt x="45340" y="805348"/>
                    </a:lnTo>
                    <a:lnTo>
                      <a:pt x="0" y="805348"/>
                    </a:lnTo>
                    <a:close/>
                  </a:path>
                </a:pathLst>
              </a:custGeom>
              <a:solidFill>
                <a:srgbClr val="003764"/>
              </a:solidFill>
              <a:ln w="3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063D2C7-A3E0-6949-A37D-71B40987A6F5}"/>
                  </a:ext>
                </a:extLst>
              </p:cNvPr>
              <p:cNvSpPr/>
              <p:nvPr/>
            </p:nvSpPr>
            <p:spPr>
              <a:xfrm>
                <a:off x="9536306" y="3444148"/>
                <a:ext cx="123623" cy="120361"/>
              </a:xfrm>
              <a:custGeom>
                <a:avLst/>
                <a:gdLst>
                  <a:gd name="connsiteX0" fmla="*/ 0 w 123623"/>
                  <a:gd name="connsiteY0" fmla="*/ 120362 h 120361"/>
                  <a:gd name="connsiteX1" fmla="*/ 123624 w 123623"/>
                  <a:gd name="connsiteY1" fmla="*/ 0 h 12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623" h="120361">
                    <a:moveTo>
                      <a:pt x="0" y="120362"/>
                    </a:moveTo>
                    <a:lnTo>
                      <a:pt x="123624" y="0"/>
                    </a:lnTo>
                  </a:path>
                </a:pathLst>
              </a:custGeom>
              <a:ln w="45329" cap="flat">
                <a:solidFill>
                  <a:srgbClr val="034D3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8D929C7-2EDF-904C-9DB5-10D2BF8ABA38}"/>
                  </a:ext>
                </a:extLst>
              </p:cNvPr>
              <p:cNvSpPr/>
              <p:nvPr/>
            </p:nvSpPr>
            <p:spPr>
              <a:xfrm>
                <a:off x="9427360" y="3558964"/>
                <a:ext cx="97528" cy="105683"/>
              </a:xfrm>
              <a:custGeom>
                <a:avLst/>
                <a:gdLst>
                  <a:gd name="connsiteX0" fmla="*/ 0 w 97528"/>
                  <a:gd name="connsiteY0" fmla="*/ 0 h 105683"/>
                  <a:gd name="connsiteX1" fmla="*/ 97529 w 97528"/>
                  <a:gd name="connsiteY1" fmla="*/ 105684 h 105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528" h="105683">
                    <a:moveTo>
                      <a:pt x="0" y="0"/>
                    </a:moveTo>
                    <a:lnTo>
                      <a:pt x="97529" y="105684"/>
                    </a:lnTo>
                  </a:path>
                </a:pathLst>
              </a:custGeom>
              <a:ln w="48917" cap="flat">
                <a:solidFill>
                  <a:srgbClr val="034D3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948FC02-2480-1449-9D36-F3F7D8D0DA6B}"/>
                  </a:ext>
                </a:extLst>
              </p:cNvPr>
              <p:cNvSpPr/>
              <p:nvPr/>
            </p:nvSpPr>
            <p:spPr>
              <a:xfrm>
                <a:off x="9019820" y="2933984"/>
                <a:ext cx="699555" cy="908108"/>
              </a:xfrm>
              <a:custGeom>
                <a:avLst/>
                <a:gdLst>
                  <a:gd name="connsiteX0" fmla="*/ 619886 w 699555"/>
                  <a:gd name="connsiteY0" fmla="*/ 456995 h 908108"/>
                  <a:gd name="connsiteX1" fmla="*/ 547999 w 699555"/>
                  <a:gd name="connsiteY1" fmla="*/ 231534 h 908108"/>
                  <a:gd name="connsiteX2" fmla="*/ 511919 w 699555"/>
                  <a:gd name="connsiteY2" fmla="*/ 217903 h 908108"/>
                  <a:gd name="connsiteX3" fmla="*/ 519748 w 699555"/>
                  <a:gd name="connsiteY3" fmla="*/ 167996 h 908108"/>
                  <a:gd name="connsiteX4" fmla="*/ 351114 w 699555"/>
                  <a:gd name="connsiteY4" fmla="*/ 8 h 908108"/>
                  <a:gd name="connsiteX5" fmla="*/ 350458 w 699555"/>
                  <a:gd name="connsiteY5" fmla="*/ 12 h 908108"/>
                  <a:gd name="connsiteX6" fmla="*/ 348827 w 699555"/>
                  <a:gd name="connsiteY6" fmla="*/ 12 h 908108"/>
                  <a:gd name="connsiteX7" fmla="*/ 179553 w 699555"/>
                  <a:gd name="connsiteY7" fmla="*/ 165380 h 908108"/>
                  <a:gd name="connsiteX8" fmla="*/ 187366 w 699555"/>
                  <a:gd name="connsiteY8" fmla="*/ 217903 h 908108"/>
                  <a:gd name="connsiteX9" fmla="*/ 60807 w 699555"/>
                  <a:gd name="connsiteY9" fmla="*/ 380994 h 908108"/>
                  <a:gd name="connsiteX10" fmla="*/ 79726 w 699555"/>
                  <a:gd name="connsiteY10" fmla="*/ 457648 h 908108"/>
                  <a:gd name="connsiteX11" fmla="*/ 24660 w 699555"/>
                  <a:gd name="connsiteY11" fmla="*/ 687320 h 908108"/>
                  <a:gd name="connsiteX12" fmla="*/ 76138 w 699555"/>
                  <a:gd name="connsiteY12" fmla="*/ 740123 h 908108"/>
                  <a:gd name="connsiteX13" fmla="*/ 76138 w 699555"/>
                  <a:gd name="connsiteY13" fmla="*/ 740123 h 908108"/>
                  <a:gd name="connsiteX14" fmla="*/ 245101 w 699555"/>
                  <a:gd name="connsiteY14" fmla="*/ 908108 h 908108"/>
                  <a:gd name="connsiteX15" fmla="*/ 454185 w 699555"/>
                  <a:gd name="connsiteY15" fmla="*/ 908108 h 908108"/>
                  <a:gd name="connsiteX16" fmla="*/ 623474 w 699555"/>
                  <a:gd name="connsiteY16" fmla="*/ 740126 h 908108"/>
                  <a:gd name="connsiteX17" fmla="*/ 623474 w 699555"/>
                  <a:gd name="connsiteY17" fmla="*/ 740123 h 908108"/>
                  <a:gd name="connsiteX18" fmla="*/ 623474 w 699555"/>
                  <a:gd name="connsiteY18" fmla="*/ 740123 h 908108"/>
                  <a:gd name="connsiteX19" fmla="*/ 672304 w 699555"/>
                  <a:gd name="connsiteY19" fmla="*/ 508102 h 908108"/>
                  <a:gd name="connsiteX20" fmla="*/ 619886 w 699555"/>
                  <a:gd name="connsiteY20" fmla="*/ 456995 h 90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9555" h="908108">
                    <a:moveTo>
                      <a:pt x="619886" y="456995"/>
                    </a:moveTo>
                    <a:cubicBezTo>
                      <a:pt x="662293" y="374885"/>
                      <a:pt x="630109" y="273944"/>
                      <a:pt x="547999" y="231534"/>
                    </a:cubicBezTo>
                    <a:cubicBezTo>
                      <a:pt x="536540" y="225614"/>
                      <a:pt x="524432" y="221040"/>
                      <a:pt x="511919" y="217903"/>
                    </a:cubicBezTo>
                    <a:cubicBezTo>
                      <a:pt x="517184" y="201792"/>
                      <a:pt x="519829" y="184945"/>
                      <a:pt x="519748" y="167996"/>
                    </a:cubicBezTo>
                    <a:cubicBezTo>
                      <a:pt x="519568" y="75040"/>
                      <a:pt x="444070" y="-171"/>
                      <a:pt x="351114" y="8"/>
                    </a:cubicBezTo>
                    <a:cubicBezTo>
                      <a:pt x="350895" y="8"/>
                      <a:pt x="350677" y="12"/>
                      <a:pt x="350458" y="12"/>
                    </a:cubicBezTo>
                    <a:lnTo>
                      <a:pt x="348827" y="12"/>
                    </a:lnTo>
                    <a:cubicBezTo>
                      <a:pt x="256419" y="-1068"/>
                      <a:pt x="180632" y="72969"/>
                      <a:pt x="179553" y="165380"/>
                    </a:cubicBezTo>
                    <a:cubicBezTo>
                      <a:pt x="179346" y="183190"/>
                      <a:pt x="181983" y="200921"/>
                      <a:pt x="187366" y="217903"/>
                    </a:cubicBezTo>
                    <a:cubicBezTo>
                      <a:pt x="112879" y="236978"/>
                      <a:pt x="60788" y="304103"/>
                      <a:pt x="60807" y="380994"/>
                    </a:cubicBezTo>
                    <a:cubicBezTo>
                      <a:pt x="60740" y="407709"/>
                      <a:pt x="67237" y="434032"/>
                      <a:pt x="79726" y="457648"/>
                    </a:cubicBezTo>
                    <a:cubicBezTo>
                      <a:pt x="1097" y="505864"/>
                      <a:pt x="-23556" y="608694"/>
                      <a:pt x="24660" y="687320"/>
                    </a:cubicBezTo>
                    <a:cubicBezTo>
                      <a:pt x="37671" y="708539"/>
                      <a:pt x="55259" y="726577"/>
                      <a:pt x="76138" y="740123"/>
                    </a:cubicBezTo>
                    <a:lnTo>
                      <a:pt x="76138" y="740123"/>
                    </a:lnTo>
                    <a:cubicBezTo>
                      <a:pt x="76497" y="833131"/>
                      <a:pt x="152092" y="908287"/>
                      <a:pt x="245101" y="908108"/>
                    </a:cubicBezTo>
                    <a:lnTo>
                      <a:pt x="454185" y="908108"/>
                    </a:lnTo>
                    <a:cubicBezTo>
                      <a:pt x="547320" y="908470"/>
                      <a:pt x="623112" y="833261"/>
                      <a:pt x="623474" y="740126"/>
                    </a:cubicBezTo>
                    <a:cubicBezTo>
                      <a:pt x="623474" y="740126"/>
                      <a:pt x="623474" y="740123"/>
                      <a:pt x="623474" y="740123"/>
                    </a:cubicBezTo>
                    <a:lnTo>
                      <a:pt x="623474" y="740123"/>
                    </a:lnTo>
                    <a:cubicBezTo>
                      <a:pt x="701028" y="689535"/>
                      <a:pt x="722892" y="585655"/>
                      <a:pt x="672304" y="508102"/>
                    </a:cubicBezTo>
                    <a:cubicBezTo>
                      <a:pt x="658810" y="487412"/>
                      <a:pt x="640909" y="469961"/>
                      <a:pt x="619886" y="456995"/>
                    </a:cubicBezTo>
                  </a:path>
                </a:pathLst>
              </a:custGeom>
              <a:solidFill>
                <a:schemeClr val="accent1"/>
              </a:solidFill>
              <a:ln w="3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82AEEE1-89A5-484B-8B0A-8EFFFF5F91E9}"/>
                  </a:ext>
                </a:extLst>
              </p:cNvPr>
              <p:cNvSpPr/>
              <p:nvPr/>
            </p:nvSpPr>
            <p:spPr>
              <a:xfrm>
                <a:off x="9260680" y="3156127"/>
                <a:ext cx="266166" cy="805348"/>
              </a:xfrm>
              <a:custGeom>
                <a:avLst/>
                <a:gdLst>
                  <a:gd name="connsiteX0" fmla="*/ 266166 w 266166"/>
                  <a:gd name="connsiteY0" fmla="*/ 304330 h 805348"/>
                  <a:gd name="connsiteX1" fmla="*/ 234526 w 266166"/>
                  <a:gd name="connsiteY1" fmla="*/ 271711 h 805348"/>
                  <a:gd name="connsiteX2" fmla="*/ 133409 w 266166"/>
                  <a:gd name="connsiteY2" fmla="*/ 369893 h 805348"/>
                  <a:gd name="connsiteX3" fmla="*/ 131126 w 266166"/>
                  <a:gd name="connsiteY3" fmla="*/ 0 h 805348"/>
                  <a:gd name="connsiteX4" fmla="*/ 85786 w 266166"/>
                  <a:gd name="connsiteY4" fmla="*/ 326 h 805348"/>
                  <a:gd name="connsiteX5" fmla="*/ 86765 w 266166"/>
                  <a:gd name="connsiteY5" fmla="*/ 150371 h 805348"/>
                  <a:gd name="connsiteX6" fmla="*/ 35880 w 266166"/>
                  <a:gd name="connsiteY6" fmla="*/ 97855 h 805348"/>
                  <a:gd name="connsiteX7" fmla="*/ 3262 w 266166"/>
                  <a:gd name="connsiteY7" fmla="*/ 129495 h 805348"/>
                  <a:gd name="connsiteX8" fmla="*/ 87091 w 266166"/>
                  <a:gd name="connsiteY8" fmla="*/ 216586 h 805348"/>
                  <a:gd name="connsiteX9" fmla="*/ 88722 w 266166"/>
                  <a:gd name="connsiteY9" fmla="*/ 443284 h 805348"/>
                  <a:gd name="connsiteX10" fmla="*/ 35880 w 266166"/>
                  <a:gd name="connsiteY10" fmla="*/ 386202 h 805348"/>
                  <a:gd name="connsiteX11" fmla="*/ 0 w 266166"/>
                  <a:gd name="connsiteY11" fmla="*/ 419473 h 805348"/>
                  <a:gd name="connsiteX12" fmla="*/ 89048 w 266166"/>
                  <a:gd name="connsiteY12" fmla="*/ 516023 h 805348"/>
                  <a:gd name="connsiteX13" fmla="*/ 91005 w 266166"/>
                  <a:gd name="connsiteY13" fmla="*/ 805348 h 805348"/>
                  <a:gd name="connsiteX14" fmla="*/ 136345 w 266166"/>
                  <a:gd name="connsiteY14" fmla="*/ 805022 h 805348"/>
                  <a:gd name="connsiteX15" fmla="*/ 134062 w 266166"/>
                  <a:gd name="connsiteY15" fmla="*/ 432846 h 805348"/>
                  <a:gd name="connsiteX16" fmla="*/ 266166 w 266166"/>
                  <a:gd name="connsiteY16" fmla="*/ 304330 h 80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6166" h="805348">
                    <a:moveTo>
                      <a:pt x="266166" y="304330"/>
                    </a:moveTo>
                    <a:lnTo>
                      <a:pt x="234526" y="271711"/>
                    </a:lnTo>
                    <a:lnTo>
                      <a:pt x="133409" y="369893"/>
                    </a:lnTo>
                    <a:lnTo>
                      <a:pt x="131126" y="0"/>
                    </a:lnTo>
                    <a:lnTo>
                      <a:pt x="85786" y="326"/>
                    </a:lnTo>
                    <a:lnTo>
                      <a:pt x="86765" y="150371"/>
                    </a:lnTo>
                    <a:lnTo>
                      <a:pt x="35880" y="97855"/>
                    </a:lnTo>
                    <a:lnTo>
                      <a:pt x="3262" y="129495"/>
                    </a:lnTo>
                    <a:lnTo>
                      <a:pt x="87091" y="216586"/>
                    </a:lnTo>
                    <a:lnTo>
                      <a:pt x="88722" y="443284"/>
                    </a:lnTo>
                    <a:lnTo>
                      <a:pt x="35880" y="386202"/>
                    </a:lnTo>
                    <a:lnTo>
                      <a:pt x="0" y="419473"/>
                    </a:lnTo>
                    <a:lnTo>
                      <a:pt x="89048" y="516023"/>
                    </a:lnTo>
                    <a:lnTo>
                      <a:pt x="91005" y="805348"/>
                    </a:lnTo>
                    <a:lnTo>
                      <a:pt x="136345" y="805022"/>
                    </a:lnTo>
                    <a:lnTo>
                      <a:pt x="134062" y="432846"/>
                    </a:lnTo>
                    <a:lnTo>
                      <a:pt x="266166" y="304330"/>
                    </a:lnTo>
                    <a:close/>
                  </a:path>
                </a:pathLst>
              </a:custGeom>
              <a:solidFill>
                <a:srgbClr val="003764"/>
              </a:solidFill>
              <a:ln w="3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054A758-E37D-9A43-87BC-DD67ED1C0A31}"/>
                  </a:ext>
                </a:extLst>
              </p:cNvPr>
              <p:cNvSpPr/>
              <p:nvPr/>
            </p:nvSpPr>
            <p:spPr>
              <a:xfrm>
                <a:off x="9192507" y="2083635"/>
                <a:ext cx="913315" cy="780234"/>
              </a:xfrm>
              <a:custGeom>
                <a:avLst/>
                <a:gdLst>
                  <a:gd name="connsiteX0" fmla="*/ 86113 w 913315"/>
                  <a:gd name="connsiteY0" fmla="*/ 265840 h 780234"/>
                  <a:gd name="connsiteX1" fmla="*/ 1 w 913315"/>
                  <a:gd name="connsiteY1" fmla="*/ 472967 h 780234"/>
                  <a:gd name="connsiteX2" fmla="*/ 1 w 913315"/>
                  <a:gd name="connsiteY2" fmla="*/ 472967 h 780234"/>
                  <a:gd name="connsiteX3" fmla="*/ 1 w 913315"/>
                  <a:gd name="connsiteY3" fmla="*/ 742721 h 780234"/>
                  <a:gd name="connsiteX4" fmla="*/ 1 w 913315"/>
                  <a:gd name="connsiteY4" fmla="*/ 742721 h 780234"/>
                  <a:gd name="connsiteX5" fmla="*/ 10112 w 913315"/>
                  <a:gd name="connsiteY5" fmla="*/ 768815 h 780234"/>
                  <a:gd name="connsiteX6" fmla="*/ 10112 w 913315"/>
                  <a:gd name="connsiteY6" fmla="*/ 768815 h 780234"/>
                  <a:gd name="connsiteX7" fmla="*/ 37186 w 913315"/>
                  <a:gd name="connsiteY7" fmla="*/ 780232 h 780234"/>
                  <a:gd name="connsiteX8" fmla="*/ 241703 w 913315"/>
                  <a:gd name="connsiteY8" fmla="*/ 780232 h 780234"/>
                  <a:gd name="connsiteX9" fmla="*/ 268776 w 913315"/>
                  <a:gd name="connsiteY9" fmla="*/ 768815 h 780234"/>
                  <a:gd name="connsiteX10" fmla="*/ 280193 w 913315"/>
                  <a:gd name="connsiteY10" fmla="*/ 741742 h 780234"/>
                  <a:gd name="connsiteX11" fmla="*/ 280193 w 913315"/>
                  <a:gd name="connsiteY11" fmla="*/ 540813 h 780234"/>
                  <a:gd name="connsiteX12" fmla="*/ 280193 w 913315"/>
                  <a:gd name="connsiteY12" fmla="*/ 540813 h 780234"/>
                  <a:gd name="connsiteX13" fmla="*/ 280193 w 913315"/>
                  <a:gd name="connsiteY13" fmla="*/ 536573 h 780234"/>
                  <a:gd name="connsiteX14" fmla="*/ 304983 w 913315"/>
                  <a:gd name="connsiteY14" fmla="*/ 479817 h 780234"/>
                  <a:gd name="connsiteX15" fmla="*/ 363370 w 913315"/>
                  <a:gd name="connsiteY15" fmla="*/ 456657 h 780234"/>
                  <a:gd name="connsiteX16" fmla="*/ 504281 w 913315"/>
                  <a:gd name="connsiteY16" fmla="*/ 456657 h 780234"/>
                  <a:gd name="connsiteX17" fmla="*/ 504281 w 913315"/>
                  <a:gd name="connsiteY17" fmla="*/ 630514 h 780234"/>
                  <a:gd name="connsiteX18" fmla="*/ 913316 w 913315"/>
                  <a:gd name="connsiteY18" fmla="*/ 314441 h 780234"/>
                  <a:gd name="connsiteX19" fmla="*/ 504281 w 913315"/>
                  <a:gd name="connsiteY19" fmla="*/ 0 h 780234"/>
                  <a:gd name="connsiteX20" fmla="*/ 504281 w 913315"/>
                  <a:gd name="connsiteY20" fmla="*/ 174508 h 780234"/>
                  <a:gd name="connsiteX21" fmla="*/ 298133 w 913315"/>
                  <a:gd name="connsiteY21" fmla="*/ 174508 h 780234"/>
                  <a:gd name="connsiteX22" fmla="*/ 88397 w 913315"/>
                  <a:gd name="connsiteY22" fmla="*/ 264535 h 78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3315" h="780234">
                    <a:moveTo>
                      <a:pt x="86113" y="265840"/>
                    </a:moveTo>
                    <a:cubicBezTo>
                      <a:pt x="30848" y="320577"/>
                      <a:pt x="-169" y="395182"/>
                      <a:pt x="1" y="472967"/>
                    </a:cubicBezTo>
                    <a:lnTo>
                      <a:pt x="1" y="472967"/>
                    </a:lnTo>
                    <a:lnTo>
                      <a:pt x="1" y="742721"/>
                    </a:lnTo>
                    <a:lnTo>
                      <a:pt x="1" y="742721"/>
                    </a:lnTo>
                    <a:cubicBezTo>
                      <a:pt x="71" y="752363"/>
                      <a:pt x="3668" y="761643"/>
                      <a:pt x="10112" y="768815"/>
                    </a:cubicBezTo>
                    <a:lnTo>
                      <a:pt x="10112" y="768815"/>
                    </a:lnTo>
                    <a:cubicBezTo>
                      <a:pt x="17164" y="776210"/>
                      <a:pt x="26969" y="780343"/>
                      <a:pt x="37186" y="780232"/>
                    </a:cubicBezTo>
                    <a:lnTo>
                      <a:pt x="241703" y="780232"/>
                    </a:lnTo>
                    <a:cubicBezTo>
                      <a:pt x="251919" y="780343"/>
                      <a:pt x="261724" y="776210"/>
                      <a:pt x="268776" y="768815"/>
                    </a:cubicBezTo>
                    <a:cubicBezTo>
                      <a:pt x="276073" y="761698"/>
                      <a:pt x="280189" y="751935"/>
                      <a:pt x="280193" y="741742"/>
                    </a:cubicBezTo>
                    <a:lnTo>
                      <a:pt x="280193" y="540813"/>
                    </a:lnTo>
                    <a:lnTo>
                      <a:pt x="280193" y="540813"/>
                    </a:lnTo>
                    <a:lnTo>
                      <a:pt x="280193" y="536573"/>
                    </a:lnTo>
                    <a:cubicBezTo>
                      <a:pt x="281253" y="515263"/>
                      <a:pt x="290070" y="495075"/>
                      <a:pt x="304983" y="479817"/>
                    </a:cubicBezTo>
                    <a:cubicBezTo>
                      <a:pt x="320551" y="464580"/>
                      <a:pt x="341590" y="456233"/>
                      <a:pt x="363370" y="456657"/>
                    </a:cubicBezTo>
                    <a:lnTo>
                      <a:pt x="504281" y="456657"/>
                    </a:lnTo>
                    <a:lnTo>
                      <a:pt x="504281" y="630514"/>
                    </a:lnTo>
                    <a:lnTo>
                      <a:pt x="913316" y="314441"/>
                    </a:lnTo>
                    <a:lnTo>
                      <a:pt x="504281" y="0"/>
                    </a:lnTo>
                    <a:lnTo>
                      <a:pt x="504281" y="174508"/>
                    </a:lnTo>
                    <a:lnTo>
                      <a:pt x="298133" y="174508"/>
                    </a:lnTo>
                    <a:cubicBezTo>
                      <a:pt x="219441" y="177315"/>
                      <a:pt x="144637" y="209423"/>
                      <a:pt x="88397" y="2645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73D4414A-FA7D-0546-BF1E-C4A61DDD4517}"/>
                  </a:ext>
                </a:extLst>
              </p:cNvPr>
              <p:cNvSpPr/>
              <p:nvPr/>
            </p:nvSpPr>
            <p:spPr>
              <a:xfrm>
                <a:off x="9873254" y="3214188"/>
                <a:ext cx="912988" cy="779905"/>
              </a:xfrm>
              <a:custGeom>
                <a:avLst/>
                <a:gdLst>
                  <a:gd name="connsiteX0" fmla="*/ 827202 w 912988"/>
                  <a:gd name="connsiteY0" fmla="*/ 514066 h 779905"/>
                  <a:gd name="connsiteX1" fmla="*/ 912989 w 912988"/>
                  <a:gd name="connsiteY1" fmla="*/ 306939 h 779905"/>
                  <a:gd name="connsiteX2" fmla="*/ 912989 w 912988"/>
                  <a:gd name="connsiteY2" fmla="*/ 306939 h 779905"/>
                  <a:gd name="connsiteX3" fmla="*/ 912989 w 912988"/>
                  <a:gd name="connsiteY3" fmla="*/ 37511 h 779905"/>
                  <a:gd name="connsiteX4" fmla="*/ 912989 w 912988"/>
                  <a:gd name="connsiteY4" fmla="*/ 37511 h 779905"/>
                  <a:gd name="connsiteX5" fmla="*/ 902877 w 912988"/>
                  <a:gd name="connsiteY5" fmla="*/ 11090 h 779905"/>
                  <a:gd name="connsiteX6" fmla="*/ 902877 w 912988"/>
                  <a:gd name="connsiteY6" fmla="*/ 11090 h 779905"/>
                  <a:gd name="connsiteX7" fmla="*/ 875478 w 912988"/>
                  <a:gd name="connsiteY7" fmla="*/ 0 h 779905"/>
                  <a:gd name="connsiteX8" fmla="*/ 671287 w 912988"/>
                  <a:gd name="connsiteY8" fmla="*/ 0 h 779905"/>
                  <a:gd name="connsiteX9" fmla="*/ 632797 w 912988"/>
                  <a:gd name="connsiteY9" fmla="*/ 38490 h 779905"/>
                  <a:gd name="connsiteX10" fmla="*/ 632797 w 912988"/>
                  <a:gd name="connsiteY10" fmla="*/ 239419 h 779905"/>
                  <a:gd name="connsiteX11" fmla="*/ 632797 w 912988"/>
                  <a:gd name="connsiteY11" fmla="*/ 239419 h 779905"/>
                  <a:gd name="connsiteX12" fmla="*/ 632797 w 912988"/>
                  <a:gd name="connsiteY12" fmla="*/ 243660 h 779905"/>
                  <a:gd name="connsiteX13" fmla="*/ 607681 w 912988"/>
                  <a:gd name="connsiteY13" fmla="*/ 300742 h 779905"/>
                  <a:gd name="connsiteX14" fmla="*/ 549946 w 912988"/>
                  <a:gd name="connsiteY14" fmla="*/ 325532 h 779905"/>
                  <a:gd name="connsiteX15" fmla="*/ 408708 w 912988"/>
                  <a:gd name="connsiteY15" fmla="*/ 325532 h 779905"/>
                  <a:gd name="connsiteX16" fmla="*/ 408708 w 912988"/>
                  <a:gd name="connsiteY16" fmla="*/ 151023 h 779905"/>
                  <a:gd name="connsiteX17" fmla="*/ 0 w 912988"/>
                  <a:gd name="connsiteY17" fmla="*/ 465465 h 779905"/>
                  <a:gd name="connsiteX18" fmla="*/ 408708 w 912988"/>
                  <a:gd name="connsiteY18" fmla="*/ 779906 h 779905"/>
                  <a:gd name="connsiteX19" fmla="*/ 408708 w 912988"/>
                  <a:gd name="connsiteY19" fmla="*/ 605398 h 779905"/>
                  <a:gd name="connsiteX20" fmla="*/ 614531 w 912988"/>
                  <a:gd name="connsiteY20" fmla="*/ 605398 h 779905"/>
                  <a:gd name="connsiteX21" fmla="*/ 825245 w 912988"/>
                  <a:gd name="connsiteY21" fmla="*/ 515371 h 77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2988" h="779905">
                    <a:moveTo>
                      <a:pt x="827202" y="514066"/>
                    </a:moveTo>
                    <a:cubicBezTo>
                      <a:pt x="882073" y="459091"/>
                      <a:pt x="912920" y="384610"/>
                      <a:pt x="912989" y="306939"/>
                    </a:cubicBezTo>
                    <a:lnTo>
                      <a:pt x="912989" y="306939"/>
                    </a:lnTo>
                    <a:lnTo>
                      <a:pt x="912989" y="37511"/>
                    </a:lnTo>
                    <a:lnTo>
                      <a:pt x="912989" y="37511"/>
                    </a:lnTo>
                    <a:cubicBezTo>
                      <a:pt x="912969" y="27762"/>
                      <a:pt x="909371" y="18361"/>
                      <a:pt x="902877" y="11090"/>
                    </a:cubicBezTo>
                    <a:lnTo>
                      <a:pt x="902877" y="11090"/>
                    </a:lnTo>
                    <a:cubicBezTo>
                      <a:pt x="895544" y="3953"/>
                      <a:pt x="885710" y="-26"/>
                      <a:pt x="875478" y="0"/>
                    </a:cubicBezTo>
                    <a:lnTo>
                      <a:pt x="671287" y="0"/>
                    </a:lnTo>
                    <a:cubicBezTo>
                      <a:pt x="650029" y="0"/>
                      <a:pt x="632797" y="17232"/>
                      <a:pt x="632797" y="38490"/>
                    </a:cubicBezTo>
                    <a:lnTo>
                      <a:pt x="632797" y="239419"/>
                    </a:lnTo>
                    <a:lnTo>
                      <a:pt x="632797" y="239419"/>
                    </a:lnTo>
                    <a:lnTo>
                      <a:pt x="632797" y="243660"/>
                    </a:lnTo>
                    <a:cubicBezTo>
                      <a:pt x="631411" y="265051"/>
                      <a:pt x="622516" y="285268"/>
                      <a:pt x="607681" y="300742"/>
                    </a:cubicBezTo>
                    <a:cubicBezTo>
                      <a:pt x="592477" y="316324"/>
                      <a:pt x="571716" y="325241"/>
                      <a:pt x="549946" y="325532"/>
                    </a:cubicBezTo>
                    <a:lnTo>
                      <a:pt x="408708" y="325532"/>
                    </a:lnTo>
                    <a:lnTo>
                      <a:pt x="408708" y="151023"/>
                    </a:lnTo>
                    <a:lnTo>
                      <a:pt x="0" y="465465"/>
                    </a:lnTo>
                    <a:lnTo>
                      <a:pt x="408708" y="779906"/>
                    </a:lnTo>
                    <a:lnTo>
                      <a:pt x="408708" y="605398"/>
                    </a:lnTo>
                    <a:lnTo>
                      <a:pt x="614531" y="605398"/>
                    </a:lnTo>
                    <a:cubicBezTo>
                      <a:pt x="693565" y="602834"/>
                      <a:pt x="768757" y="570708"/>
                      <a:pt x="825245" y="515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305A5A47-6A7B-DE48-A7A5-DB216931494B}"/>
                  </a:ext>
                </a:extLst>
              </p:cNvPr>
              <p:cNvSpPr/>
              <p:nvPr/>
            </p:nvSpPr>
            <p:spPr>
              <a:xfrm>
                <a:off x="10171059" y="2255532"/>
                <a:ext cx="780232" cy="911685"/>
              </a:xfrm>
              <a:custGeom>
                <a:avLst/>
                <a:gdLst>
                  <a:gd name="connsiteX0" fmla="*/ 514392 w 780232"/>
                  <a:gd name="connsiteY0" fmla="*/ 86114 h 911685"/>
                  <a:gd name="connsiteX1" fmla="*/ 307265 w 780232"/>
                  <a:gd name="connsiteY1" fmla="*/ 2 h 911685"/>
                  <a:gd name="connsiteX2" fmla="*/ 37511 w 780232"/>
                  <a:gd name="connsiteY2" fmla="*/ 2 h 911685"/>
                  <a:gd name="connsiteX3" fmla="*/ 11417 w 780232"/>
                  <a:gd name="connsiteY3" fmla="*/ 10113 h 911685"/>
                  <a:gd name="connsiteX4" fmla="*/ 11417 w 780232"/>
                  <a:gd name="connsiteY4" fmla="*/ 10113 h 911685"/>
                  <a:gd name="connsiteX5" fmla="*/ 0 w 780232"/>
                  <a:gd name="connsiteY5" fmla="*/ 37187 h 911685"/>
                  <a:gd name="connsiteX6" fmla="*/ 0 w 780232"/>
                  <a:gd name="connsiteY6" fmla="*/ 240725 h 911685"/>
                  <a:gd name="connsiteX7" fmla="*/ 11417 w 780232"/>
                  <a:gd name="connsiteY7" fmla="*/ 267799 h 911685"/>
                  <a:gd name="connsiteX8" fmla="*/ 38490 w 780232"/>
                  <a:gd name="connsiteY8" fmla="*/ 278889 h 911685"/>
                  <a:gd name="connsiteX9" fmla="*/ 244638 w 780232"/>
                  <a:gd name="connsiteY9" fmla="*/ 278889 h 911685"/>
                  <a:gd name="connsiteX10" fmla="*/ 301394 w 780232"/>
                  <a:gd name="connsiteY10" fmla="*/ 304005 h 911685"/>
                  <a:gd name="connsiteX11" fmla="*/ 326184 w 780232"/>
                  <a:gd name="connsiteY11" fmla="*/ 361740 h 911685"/>
                  <a:gd name="connsiteX12" fmla="*/ 326184 w 780232"/>
                  <a:gd name="connsiteY12" fmla="*/ 361740 h 911685"/>
                  <a:gd name="connsiteX13" fmla="*/ 326184 w 780232"/>
                  <a:gd name="connsiteY13" fmla="*/ 502651 h 911685"/>
                  <a:gd name="connsiteX14" fmla="*/ 151350 w 780232"/>
                  <a:gd name="connsiteY14" fmla="*/ 502651 h 911685"/>
                  <a:gd name="connsiteX15" fmla="*/ 465791 w 780232"/>
                  <a:gd name="connsiteY15" fmla="*/ 911686 h 911685"/>
                  <a:gd name="connsiteX16" fmla="*/ 780232 w 780232"/>
                  <a:gd name="connsiteY16" fmla="*/ 502651 h 911685"/>
                  <a:gd name="connsiteX17" fmla="*/ 605724 w 780232"/>
                  <a:gd name="connsiteY17" fmla="*/ 502651 h 911685"/>
                  <a:gd name="connsiteX18" fmla="*/ 605724 w 780232"/>
                  <a:gd name="connsiteY18" fmla="*/ 298134 h 911685"/>
                  <a:gd name="connsiteX19" fmla="*/ 515697 w 780232"/>
                  <a:gd name="connsiteY19" fmla="*/ 89050 h 91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0232" h="911685">
                    <a:moveTo>
                      <a:pt x="514392" y="86114"/>
                    </a:moveTo>
                    <a:cubicBezTo>
                      <a:pt x="459655" y="30849"/>
                      <a:pt x="385050" y="-168"/>
                      <a:pt x="307265" y="2"/>
                    </a:cubicBezTo>
                    <a:lnTo>
                      <a:pt x="37511" y="2"/>
                    </a:lnTo>
                    <a:cubicBezTo>
                      <a:pt x="27840" y="-86"/>
                      <a:pt x="18501" y="3532"/>
                      <a:pt x="11417" y="10113"/>
                    </a:cubicBezTo>
                    <a:lnTo>
                      <a:pt x="11417" y="10113"/>
                    </a:lnTo>
                    <a:cubicBezTo>
                      <a:pt x="4087" y="17210"/>
                      <a:pt x="-32" y="26985"/>
                      <a:pt x="0" y="37187"/>
                    </a:cubicBezTo>
                    <a:lnTo>
                      <a:pt x="0" y="240725"/>
                    </a:lnTo>
                    <a:cubicBezTo>
                      <a:pt x="3" y="250919"/>
                      <a:pt x="4120" y="260681"/>
                      <a:pt x="11417" y="267799"/>
                    </a:cubicBezTo>
                    <a:cubicBezTo>
                      <a:pt x="18668" y="274857"/>
                      <a:pt x="28372" y="278830"/>
                      <a:pt x="38490" y="278889"/>
                    </a:cubicBezTo>
                    <a:lnTo>
                      <a:pt x="244638" y="278889"/>
                    </a:lnTo>
                    <a:cubicBezTo>
                      <a:pt x="266019" y="279916"/>
                      <a:pt x="286256" y="288870"/>
                      <a:pt x="301394" y="304005"/>
                    </a:cubicBezTo>
                    <a:cubicBezTo>
                      <a:pt x="317162" y="319081"/>
                      <a:pt x="326112" y="339924"/>
                      <a:pt x="326184" y="361740"/>
                    </a:cubicBezTo>
                    <a:lnTo>
                      <a:pt x="326184" y="361740"/>
                    </a:lnTo>
                    <a:lnTo>
                      <a:pt x="326184" y="502651"/>
                    </a:lnTo>
                    <a:lnTo>
                      <a:pt x="151350" y="502651"/>
                    </a:lnTo>
                    <a:lnTo>
                      <a:pt x="465791" y="911686"/>
                    </a:lnTo>
                    <a:lnTo>
                      <a:pt x="780232" y="502651"/>
                    </a:lnTo>
                    <a:lnTo>
                      <a:pt x="605724" y="502651"/>
                    </a:lnTo>
                    <a:lnTo>
                      <a:pt x="605724" y="298134"/>
                    </a:lnTo>
                    <a:cubicBezTo>
                      <a:pt x="602883" y="219641"/>
                      <a:pt x="570767" y="145055"/>
                      <a:pt x="515697" y="890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7">
              <a:extLst>
                <a:ext uri="{FF2B5EF4-FFF2-40B4-BE49-F238E27FC236}">
                  <a16:creationId xmlns:a16="http://schemas.microsoft.com/office/drawing/2014/main" id="{1253C98D-DF03-AE40-8DA9-F6FD170A6652}"/>
                </a:ext>
              </a:extLst>
            </p:cNvPr>
            <p:cNvGrpSpPr/>
            <p:nvPr/>
          </p:nvGrpSpPr>
          <p:grpSpPr>
            <a:xfrm>
              <a:off x="9431774" y="1602471"/>
              <a:ext cx="1403745" cy="1367057"/>
              <a:chOff x="10116850" y="1752580"/>
              <a:chExt cx="1403745" cy="1367057"/>
            </a:xfrm>
            <a:solidFill>
              <a:srgbClr val="163860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1E2AEF0-403B-9942-8B2C-5A8B760CDF32}"/>
                  </a:ext>
                </a:extLst>
              </p:cNvPr>
              <p:cNvSpPr/>
              <p:nvPr/>
            </p:nvSpPr>
            <p:spPr>
              <a:xfrm>
                <a:off x="10158495" y="1834865"/>
                <a:ext cx="512858" cy="612909"/>
              </a:xfrm>
              <a:custGeom>
                <a:avLst/>
                <a:gdLst>
                  <a:gd name="connsiteX0" fmla="*/ 41492 w 512858"/>
                  <a:gd name="connsiteY0" fmla="*/ 612907 h 612909"/>
                  <a:gd name="connsiteX1" fmla="*/ 25690 w 512858"/>
                  <a:gd name="connsiteY1" fmla="*/ 609514 h 612909"/>
                  <a:gd name="connsiteX2" fmla="*/ 3173 w 512858"/>
                  <a:gd name="connsiteY2" fmla="*/ 554102 h 612909"/>
                  <a:gd name="connsiteX3" fmla="*/ 3234 w 512858"/>
                  <a:gd name="connsiteY3" fmla="*/ 553949 h 612909"/>
                  <a:gd name="connsiteX4" fmla="*/ 217808 w 512858"/>
                  <a:gd name="connsiteY4" fmla="*/ 26298 h 612909"/>
                  <a:gd name="connsiteX5" fmla="*/ 256481 w 512858"/>
                  <a:gd name="connsiteY5" fmla="*/ 1 h 612909"/>
                  <a:gd name="connsiteX6" fmla="*/ 294738 w 512858"/>
                  <a:gd name="connsiteY6" fmla="*/ 26298 h 612909"/>
                  <a:gd name="connsiteX7" fmla="*/ 509728 w 512858"/>
                  <a:gd name="connsiteY7" fmla="*/ 553949 h 612909"/>
                  <a:gd name="connsiteX8" fmla="*/ 487064 w 512858"/>
                  <a:gd name="connsiteY8" fmla="*/ 609302 h 612909"/>
                  <a:gd name="connsiteX9" fmla="*/ 432797 w 512858"/>
                  <a:gd name="connsiteY9" fmla="*/ 586185 h 612909"/>
                  <a:gd name="connsiteX10" fmla="*/ 256481 w 512858"/>
                  <a:gd name="connsiteY10" fmla="*/ 153121 h 612909"/>
                  <a:gd name="connsiteX11" fmla="*/ 80165 w 512858"/>
                  <a:gd name="connsiteY11" fmla="*/ 586610 h 612909"/>
                  <a:gd name="connsiteX12" fmla="*/ 41492 w 512858"/>
                  <a:gd name="connsiteY12" fmla="*/ 612907 h 61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858" h="612909">
                    <a:moveTo>
                      <a:pt x="41492" y="612907"/>
                    </a:moveTo>
                    <a:cubicBezTo>
                      <a:pt x="36045" y="612962"/>
                      <a:pt x="30652" y="611804"/>
                      <a:pt x="25690" y="609514"/>
                    </a:cubicBezTo>
                    <a:cubicBezTo>
                      <a:pt x="4470" y="600556"/>
                      <a:pt x="-5611" y="575743"/>
                      <a:pt x="3173" y="554102"/>
                    </a:cubicBezTo>
                    <a:cubicBezTo>
                      <a:pt x="3193" y="554051"/>
                      <a:pt x="3214" y="554000"/>
                      <a:pt x="3234" y="553949"/>
                    </a:cubicBezTo>
                    <a:lnTo>
                      <a:pt x="217808" y="26298"/>
                    </a:lnTo>
                    <a:cubicBezTo>
                      <a:pt x="224245" y="10316"/>
                      <a:pt x="239542" y="-86"/>
                      <a:pt x="256481" y="1"/>
                    </a:cubicBezTo>
                    <a:cubicBezTo>
                      <a:pt x="273268" y="86"/>
                      <a:pt x="288359" y="10459"/>
                      <a:pt x="294738" y="26298"/>
                    </a:cubicBezTo>
                    <a:lnTo>
                      <a:pt x="509728" y="553949"/>
                    </a:lnTo>
                    <a:cubicBezTo>
                      <a:pt x="518456" y="575620"/>
                      <a:pt x="508309" y="600399"/>
                      <a:pt x="487064" y="609302"/>
                    </a:cubicBezTo>
                    <a:cubicBezTo>
                      <a:pt x="465819" y="618205"/>
                      <a:pt x="441526" y="607856"/>
                      <a:pt x="432797" y="586185"/>
                    </a:cubicBezTo>
                    <a:lnTo>
                      <a:pt x="256481" y="153121"/>
                    </a:lnTo>
                    <a:lnTo>
                      <a:pt x="80165" y="586610"/>
                    </a:lnTo>
                    <a:cubicBezTo>
                      <a:pt x="73728" y="602592"/>
                      <a:pt x="58430" y="612992"/>
                      <a:pt x="41492" y="612907"/>
                    </a:cubicBezTo>
                    <a:close/>
                  </a:path>
                </a:pathLst>
              </a:custGeom>
              <a:solidFill>
                <a:srgbClr val="163860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EE74942-CEB2-EF49-8BC9-D276F36573BD}"/>
                  </a:ext>
                </a:extLst>
              </p:cNvPr>
              <p:cNvSpPr/>
              <p:nvPr/>
            </p:nvSpPr>
            <p:spPr>
              <a:xfrm>
                <a:off x="10136779" y="1829352"/>
                <a:ext cx="619601" cy="84831"/>
              </a:xfrm>
              <a:custGeom>
                <a:avLst/>
                <a:gdLst>
                  <a:gd name="connsiteX0" fmla="*/ 578018 w 619601"/>
                  <a:gd name="connsiteY0" fmla="*/ 84831 h 84831"/>
                  <a:gd name="connsiteX1" fmla="*/ 41584 w 619601"/>
                  <a:gd name="connsiteY1" fmla="*/ 84831 h 84831"/>
                  <a:gd name="connsiteX2" fmla="*/ 0 w 619601"/>
                  <a:gd name="connsiteY2" fmla="*/ 42416 h 84831"/>
                  <a:gd name="connsiteX3" fmla="*/ 41584 w 619601"/>
                  <a:gd name="connsiteY3" fmla="*/ 0 h 84831"/>
                  <a:gd name="connsiteX4" fmla="*/ 578018 w 619601"/>
                  <a:gd name="connsiteY4" fmla="*/ 0 h 84831"/>
                  <a:gd name="connsiteX5" fmla="*/ 619602 w 619601"/>
                  <a:gd name="connsiteY5" fmla="*/ 42416 h 84831"/>
                  <a:gd name="connsiteX6" fmla="*/ 578018 w 619601"/>
                  <a:gd name="connsiteY6" fmla="*/ 84831 h 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601" h="84831">
                    <a:moveTo>
                      <a:pt x="578018" y="84831"/>
                    </a:moveTo>
                    <a:lnTo>
                      <a:pt x="41584" y="84831"/>
                    </a:lnTo>
                    <a:cubicBezTo>
                      <a:pt x="18618" y="84831"/>
                      <a:pt x="0" y="65841"/>
                      <a:pt x="0" y="42416"/>
                    </a:cubicBezTo>
                    <a:cubicBezTo>
                      <a:pt x="0" y="18990"/>
                      <a:pt x="18618" y="0"/>
                      <a:pt x="41584" y="0"/>
                    </a:cubicBezTo>
                    <a:lnTo>
                      <a:pt x="578018" y="0"/>
                    </a:lnTo>
                    <a:cubicBezTo>
                      <a:pt x="600984" y="0"/>
                      <a:pt x="619602" y="18990"/>
                      <a:pt x="619602" y="42416"/>
                    </a:cubicBezTo>
                    <a:cubicBezTo>
                      <a:pt x="619602" y="65841"/>
                      <a:pt x="600984" y="84831"/>
                      <a:pt x="578018" y="84831"/>
                    </a:cubicBezTo>
                    <a:close/>
                  </a:path>
                </a:pathLst>
              </a:custGeom>
              <a:solidFill>
                <a:srgbClr val="163860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4E3E60D-867A-C342-B518-373DAC530673}"/>
                  </a:ext>
                </a:extLst>
              </p:cNvPr>
              <p:cNvSpPr/>
              <p:nvPr/>
            </p:nvSpPr>
            <p:spPr>
              <a:xfrm>
                <a:off x="10966056" y="1835361"/>
                <a:ext cx="512814" cy="612412"/>
              </a:xfrm>
              <a:custGeom>
                <a:avLst/>
                <a:gdLst>
                  <a:gd name="connsiteX0" fmla="*/ 471470 w 512814"/>
                  <a:gd name="connsiteY0" fmla="*/ 612412 h 612412"/>
                  <a:gd name="connsiteX1" fmla="*/ 432797 w 512814"/>
                  <a:gd name="connsiteY1" fmla="*/ 586114 h 612412"/>
                  <a:gd name="connsiteX2" fmla="*/ 256481 w 512814"/>
                  <a:gd name="connsiteY2" fmla="*/ 152626 h 612412"/>
                  <a:gd name="connsiteX3" fmla="*/ 80165 w 512814"/>
                  <a:gd name="connsiteY3" fmla="*/ 586114 h 612412"/>
                  <a:gd name="connsiteX4" fmla="*/ 25839 w 512814"/>
                  <a:gd name="connsiteY4" fmla="*/ 609082 h 612412"/>
                  <a:gd name="connsiteX5" fmla="*/ 25690 w 512814"/>
                  <a:gd name="connsiteY5" fmla="*/ 609019 h 612412"/>
                  <a:gd name="connsiteX6" fmla="*/ 3172 w 512814"/>
                  <a:gd name="connsiteY6" fmla="*/ 553607 h 612412"/>
                  <a:gd name="connsiteX7" fmla="*/ 3234 w 512814"/>
                  <a:gd name="connsiteY7" fmla="*/ 553454 h 612412"/>
                  <a:gd name="connsiteX8" fmla="*/ 218224 w 512814"/>
                  <a:gd name="connsiteY8" fmla="*/ 25803 h 612412"/>
                  <a:gd name="connsiteX9" fmla="*/ 272778 w 512814"/>
                  <a:gd name="connsiteY9" fmla="*/ 3404 h 612412"/>
                  <a:gd name="connsiteX10" fmla="*/ 294738 w 512814"/>
                  <a:gd name="connsiteY10" fmla="*/ 25803 h 612412"/>
                  <a:gd name="connsiteX11" fmla="*/ 509728 w 512814"/>
                  <a:gd name="connsiteY11" fmla="*/ 553454 h 612412"/>
                  <a:gd name="connsiteX12" fmla="*/ 487272 w 512814"/>
                  <a:gd name="connsiteY12" fmla="*/ 608595 h 612412"/>
                  <a:gd name="connsiteX13" fmla="*/ 471470 w 512814"/>
                  <a:gd name="connsiteY13" fmla="*/ 612412 h 612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2814" h="612412">
                    <a:moveTo>
                      <a:pt x="471470" y="612412"/>
                    </a:moveTo>
                    <a:cubicBezTo>
                      <a:pt x="454533" y="612497"/>
                      <a:pt x="439234" y="602096"/>
                      <a:pt x="432797" y="586114"/>
                    </a:cubicBezTo>
                    <a:lnTo>
                      <a:pt x="256481" y="152626"/>
                    </a:lnTo>
                    <a:lnTo>
                      <a:pt x="80165" y="586114"/>
                    </a:lnTo>
                    <a:cubicBezTo>
                      <a:pt x="71382" y="607759"/>
                      <a:pt x="47056" y="618041"/>
                      <a:pt x="25839" y="609082"/>
                    </a:cubicBezTo>
                    <a:cubicBezTo>
                      <a:pt x="25790" y="609061"/>
                      <a:pt x="25740" y="609040"/>
                      <a:pt x="25690" y="609019"/>
                    </a:cubicBezTo>
                    <a:cubicBezTo>
                      <a:pt x="4469" y="600061"/>
                      <a:pt x="-5610" y="575247"/>
                      <a:pt x="3172" y="553607"/>
                    </a:cubicBezTo>
                    <a:cubicBezTo>
                      <a:pt x="3193" y="553556"/>
                      <a:pt x="3214" y="553505"/>
                      <a:pt x="3234" y="553454"/>
                    </a:cubicBezTo>
                    <a:lnTo>
                      <a:pt x="218224" y="25803"/>
                    </a:lnTo>
                    <a:cubicBezTo>
                      <a:pt x="227223" y="4252"/>
                      <a:pt x="251649" y="-5777"/>
                      <a:pt x="272778" y="3404"/>
                    </a:cubicBezTo>
                    <a:cubicBezTo>
                      <a:pt x="282658" y="7697"/>
                      <a:pt x="290530" y="15724"/>
                      <a:pt x="294738" y="25803"/>
                    </a:cubicBezTo>
                    <a:lnTo>
                      <a:pt x="509728" y="553454"/>
                    </a:lnTo>
                    <a:cubicBezTo>
                      <a:pt x="518340" y="575006"/>
                      <a:pt x="508322" y="599611"/>
                      <a:pt x="487272" y="608595"/>
                    </a:cubicBezTo>
                    <a:cubicBezTo>
                      <a:pt x="482340" y="611029"/>
                      <a:pt x="476947" y="612336"/>
                      <a:pt x="471470" y="612412"/>
                    </a:cubicBezTo>
                    <a:close/>
                  </a:path>
                </a:pathLst>
              </a:custGeom>
              <a:solidFill>
                <a:srgbClr val="163860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B1DB425-78F8-F146-B18D-3A869468F94E}"/>
                  </a:ext>
                </a:extLst>
              </p:cNvPr>
              <p:cNvSpPr/>
              <p:nvPr/>
            </p:nvSpPr>
            <p:spPr>
              <a:xfrm>
                <a:off x="10881132" y="1829352"/>
                <a:ext cx="619601" cy="84831"/>
              </a:xfrm>
              <a:custGeom>
                <a:avLst/>
                <a:gdLst>
                  <a:gd name="connsiteX0" fmla="*/ 578018 w 619601"/>
                  <a:gd name="connsiteY0" fmla="*/ 84831 h 84831"/>
                  <a:gd name="connsiteX1" fmla="*/ 41584 w 619601"/>
                  <a:gd name="connsiteY1" fmla="*/ 84831 h 84831"/>
                  <a:gd name="connsiteX2" fmla="*/ 0 w 619601"/>
                  <a:gd name="connsiteY2" fmla="*/ 42416 h 84831"/>
                  <a:gd name="connsiteX3" fmla="*/ 41584 w 619601"/>
                  <a:gd name="connsiteY3" fmla="*/ 0 h 84831"/>
                  <a:gd name="connsiteX4" fmla="*/ 578018 w 619601"/>
                  <a:gd name="connsiteY4" fmla="*/ 0 h 84831"/>
                  <a:gd name="connsiteX5" fmla="*/ 619602 w 619601"/>
                  <a:gd name="connsiteY5" fmla="*/ 42416 h 84831"/>
                  <a:gd name="connsiteX6" fmla="*/ 578018 w 619601"/>
                  <a:gd name="connsiteY6" fmla="*/ 84831 h 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601" h="84831">
                    <a:moveTo>
                      <a:pt x="578018" y="84831"/>
                    </a:moveTo>
                    <a:lnTo>
                      <a:pt x="41584" y="84831"/>
                    </a:lnTo>
                    <a:cubicBezTo>
                      <a:pt x="18617" y="84831"/>
                      <a:pt x="0" y="65841"/>
                      <a:pt x="0" y="42416"/>
                    </a:cubicBezTo>
                    <a:cubicBezTo>
                      <a:pt x="0" y="18990"/>
                      <a:pt x="18617" y="0"/>
                      <a:pt x="41584" y="0"/>
                    </a:cubicBezTo>
                    <a:lnTo>
                      <a:pt x="578018" y="0"/>
                    </a:lnTo>
                    <a:cubicBezTo>
                      <a:pt x="600984" y="0"/>
                      <a:pt x="619602" y="18990"/>
                      <a:pt x="619602" y="42416"/>
                    </a:cubicBezTo>
                    <a:cubicBezTo>
                      <a:pt x="619602" y="65841"/>
                      <a:pt x="600984" y="84831"/>
                      <a:pt x="578018" y="84831"/>
                    </a:cubicBezTo>
                    <a:close/>
                  </a:path>
                </a:pathLst>
              </a:custGeom>
              <a:solidFill>
                <a:srgbClr val="163860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3DE4A17E-A62F-9449-8361-305AA84B9E49}"/>
                  </a:ext>
                </a:extLst>
              </p:cNvPr>
              <p:cNvSpPr/>
              <p:nvPr/>
            </p:nvSpPr>
            <p:spPr>
              <a:xfrm>
                <a:off x="10777172" y="1931574"/>
                <a:ext cx="83167" cy="1077782"/>
              </a:xfrm>
              <a:custGeom>
                <a:avLst/>
                <a:gdLst>
                  <a:gd name="connsiteX0" fmla="*/ 41584 w 83167"/>
                  <a:gd name="connsiteY0" fmla="*/ 1077783 h 1077782"/>
                  <a:gd name="connsiteX1" fmla="*/ 0 w 83167"/>
                  <a:gd name="connsiteY1" fmla="*/ 1035367 h 1077782"/>
                  <a:gd name="connsiteX2" fmla="*/ 0 w 83167"/>
                  <a:gd name="connsiteY2" fmla="*/ 42416 h 1077782"/>
                  <a:gd name="connsiteX3" fmla="*/ 41584 w 83167"/>
                  <a:gd name="connsiteY3" fmla="*/ 0 h 1077782"/>
                  <a:gd name="connsiteX4" fmla="*/ 83168 w 83167"/>
                  <a:gd name="connsiteY4" fmla="*/ 42416 h 1077782"/>
                  <a:gd name="connsiteX5" fmla="*/ 83168 w 83167"/>
                  <a:gd name="connsiteY5" fmla="*/ 1035367 h 1077782"/>
                  <a:gd name="connsiteX6" fmla="*/ 41584 w 83167"/>
                  <a:gd name="connsiteY6" fmla="*/ 1077783 h 107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67" h="1077782">
                    <a:moveTo>
                      <a:pt x="41584" y="1077783"/>
                    </a:moveTo>
                    <a:cubicBezTo>
                      <a:pt x="18617" y="1077783"/>
                      <a:pt x="0" y="1058793"/>
                      <a:pt x="0" y="1035367"/>
                    </a:cubicBezTo>
                    <a:lnTo>
                      <a:pt x="0" y="42416"/>
                    </a:lnTo>
                    <a:cubicBezTo>
                      <a:pt x="0" y="18990"/>
                      <a:pt x="18617" y="0"/>
                      <a:pt x="41584" y="0"/>
                    </a:cubicBezTo>
                    <a:cubicBezTo>
                      <a:pt x="64551" y="0"/>
                      <a:pt x="83168" y="18990"/>
                      <a:pt x="83168" y="42416"/>
                    </a:cubicBezTo>
                    <a:lnTo>
                      <a:pt x="83168" y="1035367"/>
                    </a:lnTo>
                    <a:cubicBezTo>
                      <a:pt x="83168" y="1058793"/>
                      <a:pt x="64551" y="1077783"/>
                      <a:pt x="41584" y="1077783"/>
                    </a:cubicBezTo>
                    <a:close/>
                  </a:path>
                </a:pathLst>
              </a:custGeom>
              <a:solidFill>
                <a:srgbClr val="163860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1B7015B-7353-A24F-8CFC-4D91B7252518}"/>
                  </a:ext>
                </a:extLst>
              </p:cNvPr>
              <p:cNvSpPr/>
              <p:nvPr/>
            </p:nvSpPr>
            <p:spPr>
              <a:xfrm>
                <a:off x="10707726" y="1752580"/>
                <a:ext cx="222059" cy="226500"/>
              </a:xfrm>
              <a:custGeom>
                <a:avLst/>
                <a:gdLst>
                  <a:gd name="connsiteX0" fmla="*/ 111030 w 222059"/>
                  <a:gd name="connsiteY0" fmla="*/ 226500 h 226500"/>
                  <a:gd name="connsiteX1" fmla="*/ 222059 w 222059"/>
                  <a:gd name="connsiteY1" fmla="*/ 113250 h 226500"/>
                  <a:gd name="connsiteX2" fmla="*/ 111030 w 222059"/>
                  <a:gd name="connsiteY2" fmla="*/ 0 h 226500"/>
                  <a:gd name="connsiteX3" fmla="*/ 1 w 222059"/>
                  <a:gd name="connsiteY3" fmla="*/ 113250 h 226500"/>
                  <a:gd name="connsiteX4" fmla="*/ 110198 w 222059"/>
                  <a:gd name="connsiteY4" fmla="*/ 226500 h 226500"/>
                  <a:gd name="connsiteX5" fmla="*/ 111030 w 222059"/>
                  <a:gd name="connsiteY5" fmla="*/ 226500 h 22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059" h="226500">
                    <a:moveTo>
                      <a:pt x="111030" y="226500"/>
                    </a:moveTo>
                    <a:cubicBezTo>
                      <a:pt x="172350" y="226500"/>
                      <a:pt x="222059" y="175796"/>
                      <a:pt x="222059" y="113250"/>
                    </a:cubicBezTo>
                    <a:cubicBezTo>
                      <a:pt x="222059" y="50704"/>
                      <a:pt x="172350" y="0"/>
                      <a:pt x="111030" y="0"/>
                    </a:cubicBezTo>
                    <a:cubicBezTo>
                      <a:pt x="49710" y="0"/>
                      <a:pt x="1" y="50704"/>
                      <a:pt x="1" y="113250"/>
                    </a:cubicBezTo>
                    <a:cubicBezTo>
                      <a:pt x="-228" y="175562"/>
                      <a:pt x="49107" y="226265"/>
                      <a:pt x="110198" y="226500"/>
                    </a:cubicBezTo>
                    <a:cubicBezTo>
                      <a:pt x="110473" y="226501"/>
                      <a:pt x="110751" y="226501"/>
                      <a:pt x="111030" y="2265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33FF25A-3215-E14B-A281-705957103C11}"/>
                  </a:ext>
                </a:extLst>
              </p:cNvPr>
              <p:cNvSpPr/>
              <p:nvPr/>
            </p:nvSpPr>
            <p:spPr>
              <a:xfrm>
                <a:off x="10116850" y="2368455"/>
                <a:ext cx="596184" cy="282677"/>
              </a:xfrm>
              <a:custGeom>
                <a:avLst/>
                <a:gdLst>
                  <a:gd name="connsiteX0" fmla="*/ 595867 w 596184"/>
                  <a:gd name="connsiteY0" fmla="*/ 32660 h 282677"/>
                  <a:gd name="connsiteX1" fmla="*/ 572481 w 596184"/>
                  <a:gd name="connsiteY1" fmla="*/ 314 h 282677"/>
                  <a:gd name="connsiteX2" fmla="*/ 568838 w 596184"/>
                  <a:gd name="connsiteY2" fmla="*/ 0 h 282677"/>
                  <a:gd name="connsiteX3" fmla="*/ 26998 w 596184"/>
                  <a:gd name="connsiteY3" fmla="*/ 0 h 282677"/>
                  <a:gd name="connsiteX4" fmla="*/ 4 w 596184"/>
                  <a:gd name="connsiteY4" fmla="*/ 28448 h 282677"/>
                  <a:gd name="connsiteX5" fmla="*/ 385 w 596184"/>
                  <a:gd name="connsiteY5" fmla="*/ 32660 h 282677"/>
                  <a:gd name="connsiteX6" fmla="*/ 298126 w 596184"/>
                  <a:gd name="connsiteY6" fmla="*/ 282488 h 282677"/>
                  <a:gd name="connsiteX7" fmla="*/ 595867 w 596184"/>
                  <a:gd name="connsiteY7" fmla="*/ 32660 h 28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184" h="282677">
                    <a:moveTo>
                      <a:pt x="595867" y="32660"/>
                    </a:moveTo>
                    <a:cubicBezTo>
                      <a:pt x="598167" y="17140"/>
                      <a:pt x="587696" y="2659"/>
                      <a:pt x="572481" y="314"/>
                    </a:cubicBezTo>
                    <a:cubicBezTo>
                      <a:pt x="571275" y="127"/>
                      <a:pt x="570056" y="21"/>
                      <a:pt x="568838" y="0"/>
                    </a:cubicBezTo>
                    <a:lnTo>
                      <a:pt x="26998" y="0"/>
                    </a:lnTo>
                    <a:cubicBezTo>
                      <a:pt x="11843" y="250"/>
                      <a:pt x="-243" y="12988"/>
                      <a:pt x="4" y="28448"/>
                    </a:cubicBezTo>
                    <a:cubicBezTo>
                      <a:pt x="26" y="29861"/>
                      <a:pt x="154" y="31269"/>
                      <a:pt x="385" y="32660"/>
                    </a:cubicBezTo>
                    <a:cubicBezTo>
                      <a:pt x="23592" y="180648"/>
                      <a:pt x="151287" y="287795"/>
                      <a:pt x="298126" y="282488"/>
                    </a:cubicBezTo>
                    <a:cubicBezTo>
                      <a:pt x="444963" y="287795"/>
                      <a:pt x="572659" y="180648"/>
                      <a:pt x="595867" y="32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150FAC1-F3F8-4140-8036-10F87DEC2D5A}"/>
                  </a:ext>
                </a:extLst>
              </p:cNvPr>
              <p:cNvSpPr/>
              <p:nvPr/>
            </p:nvSpPr>
            <p:spPr>
              <a:xfrm>
                <a:off x="10925657" y="2368455"/>
                <a:ext cx="594938" cy="282677"/>
              </a:xfrm>
              <a:custGeom>
                <a:avLst/>
                <a:gdLst>
                  <a:gd name="connsiteX0" fmla="*/ 594622 w 594938"/>
                  <a:gd name="connsiteY0" fmla="*/ 32660 h 282677"/>
                  <a:gd name="connsiteX1" fmla="*/ 571235 w 594938"/>
                  <a:gd name="connsiteY1" fmla="*/ 314 h 282677"/>
                  <a:gd name="connsiteX2" fmla="*/ 567592 w 594938"/>
                  <a:gd name="connsiteY2" fmla="*/ 0 h 282677"/>
                  <a:gd name="connsiteX3" fmla="*/ 27000 w 594938"/>
                  <a:gd name="connsiteY3" fmla="*/ 0 h 282677"/>
                  <a:gd name="connsiteX4" fmla="*/ 4 w 594938"/>
                  <a:gd name="connsiteY4" fmla="*/ 28448 h 282677"/>
                  <a:gd name="connsiteX5" fmla="*/ 386 w 594938"/>
                  <a:gd name="connsiteY5" fmla="*/ 32660 h 282677"/>
                  <a:gd name="connsiteX6" fmla="*/ 298128 w 594938"/>
                  <a:gd name="connsiteY6" fmla="*/ 282488 h 282677"/>
                  <a:gd name="connsiteX7" fmla="*/ 594622 w 594938"/>
                  <a:gd name="connsiteY7" fmla="*/ 32660 h 28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4938" h="282677">
                    <a:moveTo>
                      <a:pt x="594622" y="32660"/>
                    </a:moveTo>
                    <a:cubicBezTo>
                      <a:pt x="596921" y="17140"/>
                      <a:pt x="586450" y="2659"/>
                      <a:pt x="571235" y="314"/>
                    </a:cubicBezTo>
                    <a:cubicBezTo>
                      <a:pt x="570029" y="127"/>
                      <a:pt x="568810" y="21"/>
                      <a:pt x="567592" y="0"/>
                    </a:cubicBezTo>
                    <a:lnTo>
                      <a:pt x="27000" y="0"/>
                    </a:lnTo>
                    <a:cubicBezTo>
                      <a:pt x="11843" y="250"/>
                      <a:pt x="-242" y="12988"/>
                      <a:pt x="4" y="28448"/>
                    </a:cubicBezTo>
                    <a:cubicBezTo>
                      <a:pt x="29" y="29861"/>
                      <a:pt x="153" y="31269"/>
                      <a:pt x="386" y="32660"/>
                    </a:cubicBezTo>
                    <a:cubicBezTo>
                      <a:pt x="23594" y="180648"/>
                      <a:pt x="151290" y="287795"/>
                      <a:pt x="298128" y="282488"/>
                    </a:cubicBezTo>
                    <a:cubicBezTo>
                      <a:pt x="444499" y="287141"/>
                      <a:pt x="571472" y="180152"/>
                      <a:pt x="594622" y="32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DEAB7D9-850C-D842-AC3B-08046B8CABEA}"/>
                  </a:ext>
                </a:extLst>
              </p:cNvPr>
              <p:cNvSpPr/>
              <p:nvPr/>
            </p:nvSpPr>
            <p:spPr>
              <a:xfrm>
                <a:off x="10509787" y="2952943"/>
                <a:ext cx="617522" cy="166693"/>
              </a:xfrm>
              <a:custGeom>
                <a:avLst/>
                <a:gdLst>
                  <a:gd name="connsiteX0" fmla="*/ 617522 w 617522"/>
                  <a:gd name="connsiteY0" fmla="*/ 166694 h 166693"/>
                  <a:gd name="connsiteX1" fmla="*/ 454097 w 617522"/>
                  <a:gd name="connsiteY1" fmla="*/ 0 h 166693"/>
                  <a:gd name="connsiteX2" fmla="*/ 163009 w 617522"/>
                  <a:gd name="connsiteY2" fmla="*/ 0 h 166693"/>
                  <a:gd name="connsiteX3" fmla="*/ 0 w 617522"/>
                  <a:gd name="connsiteY3" fmla="*/ 166694 h 16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522" h="166693">
                    <a:moveTo>
                      <a:pt x="617522" y="166694"/>
                    </a:moveTo>
                    <a:cubicBezTo>
                      <a:pt x="615967" y="75296"/>
                      <a:pt x="543702" y="1586"/>
                      <a:pt x="454097" y="0"/>
                    </a:cubicBezTo>
                    <a:lnTo>
                      <a:pt x="163009" y="0"/>
                    </a:lnTo>
                    <a:cubicBezTo>
                      <a:pt x="73566" y="1811"/>
                      <a:pt x="1548" y="75458"/>
                      <a:pt x="0" y="166694"/>
                    </a:cubicBezTo>
                    <a:close/>
                  </a:path>
                </a:pathLst>
              </a:custGeom>
              <a:solidFill>
                <a:schemeClr val="tx2"/>
              </a:solidFill>
              <a:ln w="41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17">
              <a:extLst>
                <a:ext uri="{FF2B5EF4-FFF2-40B4-BE49-F238E27FC236}">
                  <a16:creationId xmlns:a16="http://schemas.microsoft.com/office/drawing/2014/main" id="{6F216EFF-F1FA-994D-9874-C1022B82DEB3}"/>
                </a:ext>
              </a:extLst>
            </p:cNvPr>
            <p:cNvGrpSpPr/>
            <p:nvPr/>
          </p:nvGrpSpPr>
          <p:grpSpPr>
            <a:xfrm>
              <a:off x="10285093" y="2579383"/>
              <a:ext cx="1612825" cy="1309344"/>
              <a:chOff x="10216652" y="5105420"/>
              <a:chExt cx="1214191" cy="985720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0E1774A-93C8-7646-9971-6FA2666978DA}"/>
                  </a:ext>
                </a:extLst>
              </p:cNvPr>
              <p:cNvSpPr/>
              <p:nvPr/>
            </p:nvSpPr>
            <p:spPr>
              <a:xfrm>
                <a:off x="10216652" y="5105420"/>
                <a:ext cx="1214191" cy="985720"/>
              </a:xfrm>
              <a:custGeom>
                <a:avLst/>
                <a:gdLst>
                  <a:gd name="connsiteX0" fmla="*/ 1208490 w 1214191"/>
                  <a:gd name="connsiteY0" fmla="*/ 129623 h 985720"/>
                  <a:gd name="connsiteX1" fmla="*/ 606621 w 1214191"/>
                  <a:gd name="connsiteY1" fmla="*/ 108862 h 985720"/>
                  <a:gd name="connsiteX2" fmla="*/ 4752 w 1214191"/>
                  <a:gd name="connsiteY2" fmla="*/ 129623 h 985720"/>
                  <a:gd name="connsiteX3" fmla="*/ 0 w 1214191"/>
                  <a:gd name="connsiteY3" fmla="*/ 135285 h 985720"/>
                  <a:gd name="connsiteX4" fmla="*/ 0 w 1214191"/>
                  <a:gd name="connsiteY4" fmla="*/ 887412 h 985720"/>
                  <a:gd name="connsiteX5" fmla="*/ 491315 w 1214191"/>
                  <a:gd name="connsiteY5" fmla="*/ 887412 h 985720"/>
                  <a:gd name="connsiteX6" fmla="*/ 625320 w 1214191"/>
                  <a:gd name="connsiteY6" fmla="*/ 984288 h 985720"/>
                  <a:gd name="connsiteX7" fmla="*/ 722876 w 1214191"/>
                  <a:gd name="connsiteY7" fmla="*/ 887412 h 985720"/>
                  <a:gd name="connsiteX8" fmla="*/ 1214192 w 1214191"/>
                  <a:gd name="connsiteY8" fmla="*/ 887412 h 985720"/>
                  <a:gd name="connsiteX9" fmla="*/ 1214192 w 1214191"/>
                  <a:gd name="connsiteY9" fmla="*/ 135285 h 98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4191" h="985720">
                    <a:moveTo>
                      <a:pt x="1208490" y="129623"/>
                    </a:moveTo>
                    <a:cubicBezTo>
                      <a:pt x="1045079" y="-34528"/>
                      <a:pt x="781106" y="-43634"/>
                      <a:pt x="606621" y="108862"/>
                    </a:cubicBezTo>
                    <a:cubicBezTo>
                      <a:pt x="432250" y="-43953"/>
                      <a:pt x="168024" y="-34839"/>
                      <a:pt x="4752" y="129623"/>
                    </a:cubicBezTo>
                    <a:lnTo>
                      <a:pt x="0" y="135285"/>
                    </a:lnTo>
                    <a:lnTo>
                      <a:pt x="0" y="887412"/>
                    </a:lnTo>
                    <a:lnTo>
                      <a:pt x="491315" y="887412"/>
                    </a:lnTo>
                    <a:cubicBezTo>
                      <a:pt x="501379" y="950910"/>
                      <a:pt x="561376" y="994282"/>
                      <a:pt x="625320" y="984288"/>
                    </a:cubicBezTo>
                    <a:cubicBezTo>
                      <a:pt x="675560" y="976437"/>
                      <a:pt x="714970" y="937302"/>
                      <a:pt x="722876" y="887412"/>
                    </a:cubicBezTo>
                    <a:lnTo>
                      <a:pt x="1214192" y="887412"/>
                    </a:lnTo>
                    <a:lnTo>
                      <a:pt x="1214192" y="135285"/>
                    </a:lnTo>
                    <a:close/>
                  </a:path>
                </a:pathLst>
              </a:custGeom>
              <a:solidFill>
                <a:schemeClr val="accent1"/>
              </a:solidFill>
              <a:ln w="3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6AFBF0E-BCD9-1D4F-8D02-26AE7247C922}"/>
                  </a:ext>
                </a:extLst>
              </p:cNvPr>
              <p:cNvSpPr/>
              <p:nvPr/>
            </p:nvSpPr>
            <p:spPr>
              <a:xfrm>
                <a:off x="10216652" y="5766008"/>
                <a:ext cx="1214191" cy="325132"/>
              </a:xfrm>
              <a:custGeom>
                <a:avLst/>
                <a:gdLst>
                  <a:gd name="connsiteX0" fmla="*/ 1208490 w 1214191"/>
                  <a:gd name="connsiteY0" fmla="*/ 129623 h 325132"/>
                  <a:gd name="connsiteX1" fmla="*/ 606621 w 1214191"/>
                  <a:gd name="connsiteY1" fmla="*/ 108862 h 325132"/>
                  <a:gd name="connsiteX2" fmla="*/ 4752 w 1214191"/>
                  <a:gd name="connsiteY2" fmla="*/ 129623 h 325132"/>
                  <a:gd name="connsiteX3" fmla="*/ 0 w 1214191"/>
                  <a:gd name="connsiteY3" fmla="*/ 135285 h 325132"/>
                  <a:gd name="connsiteX4" fmla="*/ 0 w 1214191"/>
                  <a:gd name="connsiteY4" fmla="*/ 226824 h 325132"/>
                  <a:gd name="connsiteX5" fmla="*/ 491315 w 1214191"/>
                  <a:gd name="connsiteY5" fmla="*/ 226824 h 325132"/>
                  <a:gd name="connsiteX6" fmla="*/ 625320 w 1214191"/>
                  <a:gd name="connsiteY6" fmla="*/ 323701 h 325132"/>
                  <a:gd name="connsiteX7" fmla="*/ 722876 w 1214191"/>
                  <a:gd name="connsiteY7" fmla="*/ 226824 h 325132"/>
                  <a:gd name="connsiteX8" fmla="*/ 1214192 w 1214191"/>
                  <a:gd name="connsiteY8" fmla="*/ 226824 h 325132"/>
                  <a:gd name="connsiteX9" fmla="*/ 1214192 w 1214191"/>
                  <a:gd name="connsiteY9" fmla="*/ 135285 h 325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4191" h="325132">
                    <a:moveTo>
                      <a:pt x="1208490" y="129623"/>
                    </a:moveTo>
                    <a:cubicBezTo>
                      <a:pt x="1045079" y="-34527"/>
                      <a:pt x="781106" y="-43633"/>
                      <a:pt x="606621" y="108862"/>
                    </a:cubicBezTo>
                    <a:cubicBezTo>
                      <a:pt x="432250" y="-43954"/>
                      <a:pt x="168024" y="-34838"/>
                      <a:pt x="4752" y="129623"/>
                    </a:cubicBezTo>
                    <a:lnTo>
                      <a:pt x="0" y="135285"/>
                    </a:lnTo>
                    <a:lnTo>
                      <a:pt x="0" y="226824"/>
                    </a:lnTo>
                    <a:lnTo>
                      <a:pt x="491315" y="226824"/>
                    </a:lnTo>
                    <a:cubicBezTo>
                      <a:pt x="501379" y="290322"/>
                      <a:pt x="561376" y="333695"/>
                      <a:pt x="625320" y="323701"/>
                    </a:cubicBezTo>
                    <a:cubicBezTo>
                      <a:pt x="675560" y="315849"/>
                      <a:pt x="714970" y="276714"/>
                      <a:pt x="722876" y="226824"/>
                    </a:cubicBezTo>
                    <a:lnTo>
                      <a:pt x="1214192" y="226824"/>
                    </a:lnTo>
                    <a:lnTo>
                      <a:pt x="1214192" y="135285"/>
                    </a:lnTo>
                    <a:close/>
                  </a:path>
                </a:pathLst>
              </a:custGeom>
              <a:solidFill>
                <a:srgbClr val="003764"/>
              </a:solidFill>
              <a:ln w="3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aphic 53">
              <a:extLst>
                <a:ext uri="{FF2B5EF4-FFF2-40B4-BE49-F238E27FC236}">
                  <a16:creationId xmlns:a16="http://schemas.microsoft.com/office/drawing/2014/main" id="{EA0A5D29-62BB-9044-9B4D-4836341CB332}"/>
                </a:ext>
              </a:extLst>
            </p:cNvPr>
            <p:cNvGrpSpPr/>
            <p:nvPr/>
          </p:nvGrpSpPr>
          <p:grpSpPr>
            <a:xfrm>
              <a:off x="10299477" y="4348100"/>
              <a:ext cx="1560834" cy="1377546"/>
              <a:chOff x="2172848" y="4576837"/>
              <a:chExt cx="305538" cy="269659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FC60CD-35D8-5D4D-8081-76F0DE7AC1BF}"/>
                  </a:ext>
                </a:extLst>
              </p:cNvPr>
              <p:cNvSpPr/>
              <p:nvPr/>
            </p:nvSpPr>
            <p:spPr>
              <a:xfrm>
                <a:off x="2228173" y="4731247"/>
                <a:ext cx="35375" cy="46626"/>
              </a:xfrm>
              <a:custGeom>
                <a:avLst/>
                <a:gdLst>
                  <a:gd name="connsiteX0" fmla="*/ 0 w 35375"/>
                  <a:gd name="connsiteY0" fmla="*/ 0 h 46626"/>
                  <a:gd name="connsiteX1" fmla="*/ 35375 w 35375"/>
                  <a:gd name="connsiteY1" fmla="*/ 0 h 46626"/>
                  <a:gd name="connsiteX2" fmla="*/ 35375 w 35375"/>
                  <a:gd name="connsiteY2" fmla="*/ 46627 h 46626"/>
                  <a:gd name="connsiteX3" fmla="*/ 0 w 35375"/>
                  <a:gd name="connsiteY3" fmla="*/ 46627 h 4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75" h="46626">
                    <a:moveTo>
                      <a:pt x="0" y="0"/>
                    </a:moveTo>
                    <a:lnTo>
                      <a:pt x="35375" y="0"/>
                    </a:lnTo>
                    <a:lnTo>
                      <a:pt x="35375" y="46627"/>
                    </a:lnTo>
                    <a:lnTo>
                      <a:pt x="0" y="46627"/>
                    </a:lnTo>
                    <a:close/>
                  </a:path>
                </a:pathLst>
              </a:custGeom>
              <a:solidFill>
                <a:schemeClr val="accent1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CD2D9CE-4343-B54D-991E-A8B9A73F8B5D}"/>
                  </a:ext>
                </a:extLst>
              </p:cNvPr>
              <p:cNvSpPr/>
              <p:nvPr/>
            </p:nvSpPr>
            <p:spPr>
              <a:xfrm>
                <a:off x="2278050" y="4698323"/>
                <a:ext cx="35375" cy="79550"/>
              </a:xfrm>
              <a:custGeom>
                <a:avLst/>
                <a:gdLst>
                  <a:gd name="connsiteX0" fmla="*/ 0 w 35375"/>
                  <a:gd name="connsiteY0" fmla="*/ 0 h 79550"/>
                  <a:gd name="connsiteX1" fmla="*/ 35375 w 35375"/>
                  <a:gd name="connsiteY1" fmla="*/ 0 h 79550"/>
                  <a:gd name="connsiteX2" fmla="*/ 35375 w 35375"/>
                  <a:gd name="connsiteY2" fmla="*/ 79550 h 79550"/>
                  <a:gd name="connsiteX3" fmla="*/ 0 w 35375"/>
                  <a:gd name="connsiteY3" fmla="*/ 79550 h 7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75" h="79550">
                    <a:moveTo>
                      <a:pt x="0" y="0"/>
                    </a:moveTo>
                    <a:lnTo>
                      <a:pt x="35375" y="0"/>
                    </a:lnTo>
                    <a:lnTo>
                      <a:pt x="35375" y="79550"/>
                    </a:lnTo>
                    <a:lnTo>
                      <a:pt x="0" y="79550"/>
                    </a:lnTo>
                    <a:close/>
                  </a:path>
                </a:pathLst>
              </a:custGeom>
              <a:solidFill>
                <a:schemeClr val="accent1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1E1E834-3D9C-9242-B61E-08854A0E03CF}"/>
                  </a:ext>
                </a:extLst>
              </p:cNvPr>
              <p:cNvSpPr/>
              <p:nvPr/>
            </p:nvSpPr>
            <p:spPr>
              <a:xfrm>
                <a:off x="2328018" y="4720579"/>
                <a:ext cx="35375" cy="57386"/>
              </a:xfrm>
              <a:custGeom>
                <a:avLst/>
                <a:gdLst>
                  <a:gd name="connsiteX0" fmla="*/ 0 w 35375"/>
                  <a:gd name="connsiteY0" fmla="*/ 0 h 57386"/>
                  <a:gd name="connsiteX1" fmla="*/ 35375 w 35375"/>
                  <a:gd name="connsiteY1" fmla="*/ 0 h 57386"/>
                  <a:gd name="connsiteX2" fmla="*/ 35375 w 35375"/>
                  <a:gd name="connsiteY2" fmla="*/ 57386 h 57386"/>
                  <a:gd name="connsiteX3" fmla="*/ 0 w 35375"/>
                  <a:gd name="connsiteY3" fmla="*/ 57386 h 5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75" h="57386">
                    <a:moveTo>
                      <a:pt x="0" y="0"/>
                    </a:moveTo>
                    <a:lnTo>
                      <a:pt x="35375" y="0"/>
                    </a:lnTo>
                    <a:lnTo>
                      <a:pt x="35375" y="57386"/>
                    </a:lnTo>
                    <a:lnTo>
                      <a:pt x="0" y="57386"/>
                    </a:lnTo>
                    <a:close/>
                  </a:path>
                </a:pathLst>
              </a:custGeom>
              <a:solidFill>
                <a:schemeClr val="accent1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69AD99B-4F76-B542-9DD1-193711C0DCEC}"/>
                  </a:ext>
                </a:extLst>
              </p:cNvPr>
              <p:cNvSpPr/>
              <p:nvPr/>
            </p:nvSpPr>
            <p:spPr>
              <a:xfrm>
                <a:off x="2377156" y="4657030"/>
                <a:ext cx="35375" cy="120842"/>
              </a:xfrm>
              <a:custGeom>
                <a:avLst/>
                <a:gdLst>
                  <a:gd name="connsiteX0" fmla="*/ 0 w 35375"/>
                  <a:gd name="connsiteY0" fmla="*/ 0 h 120842"/>
                  <a:gd name="connsiteX1" fmla="*/ 35375 w 35375"/>
                  <a:gd name="connsiteY1" fmla="*/ 0 h 120842"/>
                  <a:gd name="connsiteX2" fmla="*/ 35375 w 35375"/>
                  <a:gd name="connsiteY2" fmla="*/ 120843 h 120842"/>
                  <a:gd name="connsiteX3" fmla="*/ 0 w 35375"/>
                  <a:gd name="connsiteY3" fmla="*/ 120843 h 12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75" h="120842">
                    <a:moveTo>
                      <a:pt x="0" y="0"/>
                    </a:moveTo>
                    <a:lnTo>
                      <a:pt x="35375" y="0"/>
                    </a:lnTo>
                    <a:lnTo>
                      <a:pt x="35375" y="120843"/>
                    </a:lnTo>
                    <a:lnTo>
                      <a:pt x="0" y="120843"/>
                    </a:lnTo>
                    <a:close/>
                  </a:path>
                </a:pathLst>
              </a:custGeom>
              <a:solidFill>
                <a:schemeClr val="accent1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F9BD18C5-AE33-CE43-ADA8-F88D3ADE3A71}"/>
                  </a:ext>
                </a:extLst>
              </p:cNvPr>
              <p:cNvSpPr/>
              <p:nvPr/>
            </p:nvSpPr>
            <p:spPr>
              <a:xfrm>
                <a:off x="2222724" y="4576837"/>
                <a:ext cx="184450" cy="137672"/>
              </a:xfrm>
              <a:custGeom>
                <a:avLst/>
                <a:gdLst>
                  <a:gd name="connsiteX0" fmla="*/ 174475 w 184450"/>
                  <a:gd name="connsiteY0" fmla="*/ 65479 h 137672"/>
                  <a:gd name="connsiteX1" fmla="*/ 184450 w 184450"/>
                  <a:gd name="connsiteY1" fmla="*/ 0 h 137672"/>
                  <a:gd name="connsiteX2" fmla="*/ 120442 w 184450"/>
                  <a:gd name="connsiteY2" fmla="*/ 15450 h 137672"/>
                  <a:gd name="connsiteX3" fmla="*/ 137068 w 184450"/>
                  <a:gd name="connsiteY3" fmla="*/ 31912 h 137672"/>
                  <a:gd name="connsiteX4" fmla="*/ 97905 w 184450"/>
                  <a:gd name="connsiteY4" fmla="*/ 71825 h 137672"/>
                  <a:gd name="connsiteX5" fmla="*/ 71120 w 184450"/>
                  <a:gd name="connsiteY5" fmla="*/ 45431 h 137672"/>
                  <a:gd name="connsiteX6" fmla="*/ 0 w 184450"/>
                  <a:gd name="connsiteY6" fmla="*/ 116888 h 137672"/>
                  <a:gd name="connsiteX7" fmla="*/ 21059 w 184450"/>
                  <a:gd name="connsiteY7" fmla="*/ 137672 h 137672"/>
                  <a:gd name="connsiteX8" fmla="*/ 72413 w 184450"/>
                  <a:gd name="connsiteY8" fmla="*/ 85988 h 137672"/>
                  <a:gd name="connsiteX9" fmla="*/ 99753 w 184450"/>
                  <a:gd name="connsiteY9" fmla="*/ 112934 h 137672"/>
                  <a:gd name="connsiteX10" fmla="*/ 160251 w 184450"/>
                  <a:gd name="connsiteY10" fmla="*/ 52052 h 137672"/>
                  <a:gd name="connsiteX11" fmla="*/ 174475 w 184450"/>
                  <a:gd name="connsiteY11" fmla="*/ 65479 h 13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450" h="137672">
                    <a:moveTo>
                      <a:pt x="174475" y="65479"/>
                    </a:moveTo>
                    <a:lnTo>
                      <a:pt x="184450" y="0"/>
                    </a:lnTo>
                    <a:lnTo>
                      <a:pt x="120442" y="15450"/>
                    </a:lnTo>
                    <a:lnTo>
                      <a:pt x="137068" y="31912"/>
                    </a:lnTo>
                    <a:lnTo>
                      <a:pt x="97905" y="71825"/>
                    </a:lnTo>
                    <a:lnTo>
                      <a:pt x="71120" y="45431"/>
                    </a:lnTo>
                    <a:lnTo>
                      <a:pt x="0" y="116888"/>
                    </a:lnTo>
                    <a:lnTo>
                      <a:pt x="21059" y="137672"/>
                    </a:lnTo>
                    <a:lnTo>
                      <a:pt x="72413" y="85988"/>
                    </a:lnTo>
                    <a:lnTo>
                      <a:pt x="99753" y="112934"/>
                    </a:lnTo>
                    <a:lnTo>
                      <a:pt x="160251" y="52052"/>
                    </a:lnTo>
                    <a:lnTo>
                      <a:pt x="174475" y="65479"/>
                    </a:lnTo>
                    <a:close/>
                  </a:path>
                </a:pathLst>
              </a:custGeom>
              <a:solidFill>
                <a:schemeClr val="accent1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B30FE511-17B4-A64E-8217-3C03F6320AB0}"/>
                  </a:ext>
                </a:extLst>
              </p:cNvPr>
              <p:cNvSpPr/>
              <p:nvPr/>
            </p:nvSpPr>
            <p:spPr>
              <a:xfrm>
                <a:off x="2172848" y="4745409"/>
                <a:ext cx="305538" cy="101086"/>
              </a:xfrm>
              <a:custGeom>
                <a:avLst/>
                <a:gdLst>
                  <a:gd name="connsiteX0" fmla="*/ 0 w 305538"/>
                  <a:gd name="connsiteY0" fmla="*/ 72469 h 101086"/>
                  <a:gd name="connsiteX1" fmla="*/ 0 w 305538"/>
                  <a:gd name="connsiteY1" fmla="*/ 22348 h 101086"/>
                  <a:gd name="connsiteX2" fmla="*/ 9236 w 305538"/>
                  <a:gd name="connsiteY2" fmla="*/ 23727 h 101086"/>
                  <a:gd name="connsiteX3" fmla="*/ 38977 w 305538"/>
                  <a:gd name="connsiteY3" fmla="*/ 17657 h 101086"/>
                  <a:gd name="connsiteX4" fmla="*/ 93287 w 305538"/>
                  <a:gd name="connsiteY4" fmla="*/ 0 h 101086"/>
                  <a:gd name="connsiteX5" fmla="*/ 122474 w 305538"/>
                  <a:gd name="connsiteY5" fmla="*/ 8553 h 101086"/>
                  <a:gd name="connsiteX6" fmla="*/ 177892 w 305538"/>
                  <a:gd name="connsiteY6" fmla="*/ 22440 h 101086"/>
                  <a:gd name="connsiteX7" fmla="*/ 205601 w 305538"/>
                  <a:gd name="connsiteY7" fmla="*/ 23359 h 101086"/>
                  <a:gd name="connsiteX8" fmla="*/ 217147 w 305538"/>
                  <a:gd name="connsiteY8" fmla="*/ 27314 h 101086"/>
                  <a:gd name="connsiteX9" fmla="*/ 223797 w 305538"/>
                  <a:gd name="connsiteY9" fmla="*/ 40557 h 101086"/>
                  <a:gd name="connsiteX10" fmla="*/ 213360 w 305538"/>
                  <a:gd name="connsiteY10" fmla="*/ 48650 h 101086"/>
                  <a:gd name="connsiteX11" fmla="*/ 151292 w 305538"/>
                  <a:gd name="connsiteY11" fmla="*/ 48006 h 101086"/>
                  <a:gd name="connsiteX12" fmla="*/ 117579 w 305538"/>
                  <a:gd name="connsiteY12" fmla="*/ 58214 h 101086"/>
                  <a:gd name="connsiteX13" fmla="*/ 207541 w 305538"/>
                  <a:gd name="connsiteY13" fmla="*/ 56743 h 101086"/>
                  <a:gd name="connsiteX14" fmla="*/ 221580 w 305538"/>
                  <a:gd name="connsiteY14" fmla="*/ 54719 h 101086"/>
                  <a:gd name="connsiteX15" fmla="*/ 229339 w 305538"/>
                  <a:gd name="connsiteY15" fmla="*/ 49661 h 101086"/>
                  <a:gd name="connsiteX16" fmla="*/ 244394 w 305538"/>
                  <a:gd name="connsiteY16" fmla="*/ 36050 h 101086"/>
                  <a:gd name="connsiteX17" fmla="*/ 266931 w 305538"/>
                  <a:gd name="connsiteY17" fmla="*/ 25382 h 101086"/>
                  <a:gd name="connsiteX18" fmla="*/ 300089 w 305538"/>
                  <a:gd name="connsiteY18" fmla="*/ 28693 h 101086"/>
                  <a:gd name="connsiteX19" fmla="*/ 305539 w 305538"/>
                  <a:gd name="connsiteY19" fmla="*/ 31176 h 101086"/>
                  <a:gd name="connsiteX20" fmla="*/ 299258 w 305538"/>
                  <a:gd name="connsiteY20" fmla="*/ 35867 h 101086"/>
                  <a:gd name="connsiteX21" fmla="*/ 236174 w 305538"/>
                  <a:gd name="connsiteY21" fmla="*/ 74952 h 101086"/>
                  <a:gd name="connsiteX22" fmla="*/ 205879 w 305538"/>
                  <a:gd name="connsiteY22" fmla="*/ 87459 h 101086"/>
                  <a:gd name="connsiteX23" fmla="*/ 169580 w 305538"/>
                  <a:gd name="connsiteY23" fmla="*/ 99231 h 101086"/>
                  <a:gd name="connsiteX24" fmla="*/ 146212 w 305538"/>
                  <a:gd name="connsiteY24" fmla="*/ 100334 h 101086"/>
                  <a:gd name="connsiteX25" fmla="*/ 39716 w 305538"/>
                  <a:gd name="connsiteY25" fmla="*/ 75872 h 101086"/>
                  <a:gd name="connsiteX26" fmla="*/ 0 w 305538"/>
                  <a:gd name="connsiteY26" fmla="*/ 72469 h 10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5538" h="101086">
                    <a:moveTo>
                      <a:pt x="0" y="72469"/>
                    </a:moveTo>
                    <a:lnTo>
                      <a:pt x="0" y="22348"/>
                    </a:lnTo>
                    <a:lnTo>
                      <a:pt x="9236" y="23727"/>
                    </a:lnTo>
                    <a:cubicBezTo>
                      <a:pt x="19566" y="25695"/>
                      <a:pt x="30258" y="23513"/>
                      <a:pt x="38977" y="17657"/>
                    </a:cubicBezTo>
                    <a:cubicBezTo>
                      <a:pt x="54752" y="6205"/>
                      <a:pt x="73765" y="23"/>
                      <a:pt x="93287" y="0"/>
                    </a:cubicBezTo>
                    <a:cubicBezTo>
                      <a:pt x="103620" y="132"/>
                      <a:pt x="113717" y="3091"/>
                      <a:pt x="122474" y="8553"/>
                    </a:cubicBezTo>
                    <a:cubicBezTo>
                      <a:pt x="138902" y="19144"/>
                      <a:pt x="158387" y="24027"/>
                      <a:pt x="177892" y="22440"/>
                    </a:cubicBezTo>
                    <a:cubicBezTo>
                      <a:pt x="187139" y="22188"/>
                      <a:pt x="196392" y="22495"/>
                      <a:pt x="205601" y="23359"/>
                    </a:cubicBezTo>
                    <a:cubicBezTo>
                      <a:pt x="209767" y="23462"/>
                      <a:pt x="213800" y="24843"/>
                      <a:pt x="217147" y="27314"/>
                    </a:cubicBezTo>
                    <a:cubicBezTo>
                      <a:pt x="220950" y="30744"/>
                      <a:pt x="223322" y="35469"/>
                      <a:pt x="223797" y="40557"/>
                    </a:cubicBezTo>
                    <a:cubicBezTo>
                      <a:pt x="221934" y="44852"/>
                      <a:pt x="217999" y="47903"/>
                      <a:pt x="213360" y="48650"/>
                    </a:cubicBezTo>
                    <a:cubicBezTo>
                      <a:pt x="192671" y="49202"/>
                      <a:pt x="171981" y="48987"/>
                      <a:pt x="151292" y="48006"/>
                    </a:cubicBezTo>
                    <a:cubicBezTo>
                      <a:pt x="139120" y="46625"/>
                      <a:pt x="126918" y="50320"/>
                      <a:pt x="117579" y="58214"/>
                    </a:cubicBezTo>
                    <a:cubicBezTo>
                      <a:pt x="147505" y="47822"/>
                      <a:pt x="177615" y="60789"/>
                      <a:pt x="207541" y="56743"/>
                    </a:cubicBezTo>
                    <a:cubicBezTo>
                      <a:pt x="212267" y="56443"/>
                      <a:pt x="216962" y="55766"/>
                      <a:pt x="221580" y="54719"/>
                    </a:cubicBezTo>
                    <a:cubicBezTo>
                      <a:pt x="224536" y="53892"/>
                      <a:pt x="228969" y="51777"/>
                      <a:pt x="229339" y="49661"/>
                    </a:cubicBezTo>
                    <a:cubicBezTo>
                      <a:pt x="230909" y="40465"/>
                      <a:pt x="238113" y="39085"/>
                      <a:pt x="244394" y="36050"/>
                    </a:cubicBezTo>
                    <a:cubicBezTo>
                      <a:pt x="250675" y="33016"/>
                      <a:pt x="259727" y="29429"/>
                      <a:pt x="266931" y="25382"/>
                    </a:cubicBezTo>
                    <a:cubicBezTo>
                      <a:pt x="277135" y="17621"/>
                      <a:pt x="291636" y="19068"/>
                      <a:pt x="300089" y="28693"/>
                    </a:cubicBezTo>
                    <a:cubicBezTo>
                      <a:pt x="301105" y="29797"/>
                      <a:pt x="303045" y="30073"/>
                      <a:pt x="305539" y="31176"/>
                    </a:cubicBezTo>
                    <a:cubicBezTo>
                      <a:pt x="302860" y="33200"/>
                      <a:pt x="301105" y="34671"/>
                      <a:pt x="299258" y="35867"/>
                    </a:cubicBezTo>
                    <a:cubicBezTo>
                      <a:pt x="278292" y="49018"/>
                      <a:pt x="257510" y="62537"/>
                      <a:pt x="236174" y="74952"/>
                    </a:cubicBezTo>
                    <a:cubicBezTo>
                      <a:pt x="226466" y="80004"/>
                      <a:pt x="216329" y="84191"/>
                      <a:pt x="205879" y="87459"/>
                    </a:cubicBezTo>
                    <a:cubicBezTo>
                      <a:pt x="194001" y="92030"/>
                      <a:pt x="181883" y="95960"/>
                      <a:pt x="169580" y="99231"/>
                    </a:cubicBezTo>
                    <a:cubicBezTo>
                      <a:pt x="161958" y="101250"/>
                      <a:pt x="153991" y="101627"/>
                      <a:pt x="146212" y="100334"/>
                    </a:cubicBezTo>
                    <a:cubicBezTo>
                      <a:pt x="110097" y="92609"/>
                      <a:pt x="75092" y="83413"/>
                      <a:pt x="39716" y="75872"/>
                    </a:cubicBezTo>
                    <a:cubicBezTo>
                      <a:pt x="26562" y="73911"/>
                      <a:pt x="13297" y="72775"/>
                      <a:pt x="0" y="72469"/>
                    </a:cubicBezTo>
                    <a:close/>
                  </a:path>
                </a:pathLst>
              </a:custGeom>
              <a:solidFill>
                <a:srgbClr val="173963"/>
              </a:solidFill>
              <a:ln w="9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455726-9B0B-184C-9A47-79A394B91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70" y="6466346"/>
            <a:ext cx="473762" cy="396570"/>
          </a:xfrm>
        </p:spPr>
        <p:txBody>
          <a:bodyPr/>
          <a:lstStyle/>
          <a:p>
            <a:fld id="{D24C9E06-8BC7-41A5-9DD6-8F0EF0C3DA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5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0284C-25C7-3A0D-0559-2334E02FB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005841"/>
            <a:ext cx="5730240" cy="5253811"/>
          </a:xfrm>
        </p:spPr>
        <p:txBody>
          <a:bodyPr/>
          <a:lstStyle/>
          <a:p>
            <a:r>
              <a:rPr lang="en-US" dirty="0"/>
              <a:t>Requires local jurisdictions to make certain information available on website:</a:t>
            </a:r>
          </a:p>
          <a:p>
            <a:pPr lvl="1"/>
            <a:r>
              <a:rPr lang="en-US" dirty="0"/>
              <a:t>Current impact fee schedule</a:t>
            </a:r>
          </a:p>
          <a:p>
            <a:pPr lvl="1"/>
            <a:r>
              <a:rPr lang="en-US" dirty="0"/>
              <a:t>Nexus studies</a:t>
            </a:r>
          </a:p>
          <a:p>
            <a:pPr lvl="1"/>
            <a:r>
              <a:rPr lang="en-US" dirty="0"/>
              <a:t>Annual AB1600 reports</a:t>
            </a:r>
          </a:p>
          <a:p>
            <a:pPr lvl="1"/>
            <a:r>
              <a:rPr lang="en-US" dirty="0"/>
              <a:t>Five-Year AB1600 reports</a:t>
            </a:r>
          </a:p>
          <a:p>
            <a:r>
              <a:rPr lang="en-US" dirty="0"/>
              <a:t>Changes to impact fee adoption process:</a:t>
            </a:r>
          </a:p>
          <a:p>
            <a:pPr lvl="1"/>
            <a:r>
              <a:rPr lang="en-US" dirty="0"/>
              <a:t>Prior to adoption of development fees, an impact fee nexus study needs to be adopted with 30 days notice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8FB5-F216-13CC-B272-5A4E3D9BCE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Technical changes:</a:t>
            </a:r>
          </a:p>
          <a:p>
            <a:pPr lvl="1"/>
            <a:r>
              <a:rPr lang="en-US" dirty="0"/>
              <a:t>Residential fees should be charged per square foot, unless findings are supported that justify another metric</a:t>
            </a:r>
          </a:p>
          <a:p>
            <a:pPr lvl="1"/>
            <a:r>
              <a:rPr lang="en-US" dirty="0"/>
              <a:t>Large jurisdictions shall adopt a capital improvement plan as a part of the nexus study</a:t>
            </a:r>
          </a:p>
          <a:p>
            <a:pPr lvl="1"/>
            <a:r>
              <a:rPr lang="en-US" dirty="0"/>
              <a:t>Nexus study should identify level of service</a:t>
            </a:r>
          </a:p>
          <a:p>
            <a:pPr lvl="1"/>
            <a:r>
              <a:rPr lang="en-US" dirty="0"/>
              <a:t>If fees are increasing, review the assumptions of the original nexus study and evaluate the amount of fees collected under the original fee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7A89C9-A08F-DF6F-7313-45A5F088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602</a:t>
            </a:r>
          </a:p>
        </p:txBody>
      </p:sp>
    </p:spTree>
    <p:extLst>
      <p:ext uri="{BB962C8B-B14F-4D97-AF65-F5344CB8AC3E}">
        <p14:creationId xmlns:p14="http://schemas.microsoft.com/office/powerpoint/2010/main" val="36926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0284C-25C7-3A0D-0559-2334E02FB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9" y="1005841"/>
            <a:ext cx="10774565" cy="5253811"/>
          </a:xfrm>
        </p:spPr>
        <p:txBody>
          <a:bodyPr/>
          <a:lstStyle/>
          <a:p>
            <a:r>
              <a:rPr lang="en-US" dirty="0"/>
              <a:t>The Supreme Court held that legislatively adopted exactions like fee programs are not exempt from constitutional scrutiny (nexus and proportionality)</a:t>
            </a:r>
          </a:p>
          <a:p>
            <a:endParaRPr lang="en-US" dirty="0"/>
          </a:p>
          <a:p>
            <a:r>
              <a:rPr lang="en-US" dirty="0"/>
              <a:t>The Court did not evaluate whether El Dorado County’s nexus analysis met those requirements </a:t>
            </a:r>
          </a:p>
          <a:p>
            <a:endParaRPr lang="en-US" dirty="0"/>
          </a:p>
          <a:p>
            <a:r>
              <a:rPr lang="en-US" dirty="0"/>
              <a:t>The case has been remanded to California courts for further proceedings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7A89C9-A08F-DF6F-7313-45A5F088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Sheetz Decision</a:t>
            </a:r>
          </a:p>
        </p:txBody>
      </p:sp>
    </p:spTree>
    <p:extLst>
      <p:ext uri="{BB962C8B-B14F-4D97-AF65-F5344CB8AC3E}">
        <p14:creationId xmlns:p14="http://schemas.microsoft.com/office/powerpoint/2010/main" val="339486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7311" y="102640"/>
            <a:ext cx="8089293" cy="911226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Impact Fees – Basic Methodology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2209800" y="2667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2"/>
            </a:pPr>
            <a:endParaRPr lang="en-US" sz="3200" dirty="0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209800" y="3200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3"/>
            </a:pPr>
            <a:endParaRPr lang="en-US" sz="3200" dirty="0"/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2209800" y="4114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4"/>
            </a:pPr>
            <a:endParaRPr lang="en-US" sz="3200" dirty="0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2209800" y="5029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5"/>
            </a:pPr>
            <a:endParaRPr lang="en-US" sz="3200" dirty="0"/>
          </a:p>
        </p:txBody>
      </p:sp>
      <p:graphicFrame>
        <p:nvGraphicFramePr>
          <p:cNvPr id="188427" name="Rectangle 3">
            <a:extLst>
              <a:ext uri="{FF2B5EF4-FFF2-40B4-BE49-F238E27FC236}">
                <a16:creationId xmlns:a16="http://schemas.microsoft.com/office/drawing/2014/main" id="{0E9955A0-BFB5-4D2F-92B5-07D27F69EA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96667" y="150838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57D35-73F1-8E62-E1D0-D49E704DB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6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B916-695F-9407-AA95-76564008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Fee Categories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A119D1A-9219-C029-581E-D075B3FD505D}"/>
              </a:ext>
            </a:extLst>
          </p:cNvPr>
          <p:cNvSpPr txBox="1">
            <a:spLocks/>
          </p:cNvSpPr>
          <p:nvPr/>
        </p:nvSpPr>
        <p:spPr>
          <a:xfrm>
            <a:off x="365760" y="1005841"/>
            <a:ext cx="11424548" cy="532213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Community Parks</a:t>
            </a:r>
          </a:p>
          <a:p>
            <a:r>
              <a:rPr lang="en-US" sz="3200" dirty="0"/>
              <a:t>Neighborhood Parks</a:t>
            </a:r>
          </a:p>
          <a:p>
            <a:r>
              <a:rPr lang="en-US" sz="3200" dirty="0"/>
              <a:t>Recreation Facilities</a:t>
            </a:r>
          </a:p>
          <a:p>
            <a:r>
              <a:rPr lang="en-US" sz="3200" dirty="0"/>
              <a:t>Fire Protection Facilities</a:t>
            </a:r>
          </a:p>
          <a:p>
            <a:r>
              <a:rPr lang="en-US" sz="3200" dirty="0"/>
              <a:t>Police Facilities</a:t>
            </a:r>
          </a:p>
          <a:p>
            <a:r>
              <a:rPr lang="en-US" sz="3200" dirty="0"/>
              <a:t>Public Facilities</a:t>
            </a:r>
          </a:p>
          <a:p>
            <a:r>
              <a:rPr lang="en-US" sz="3200" dirty="0"/>
              <a:t>Transportation Facilities</a:t>
            </a:r>
          </a:p>
          <a:p>
            <a:r>
              <a:rPr lang="en-US" sz="3200" dirty="0"/>
              <a:t>Sewer Facilities</a:t>
            </a:r>
          </a:p>
          <a:p>
            <a:r>
              <a:rPr lang="en-US" sz="3200" dirty="0"/>
              <a:t>Sewer Capacity</a:t>
            </a:r>
          </a:p>
          <a:p>
            <a:r>
              <a:rPr lang="en-US" sz="3200" dirty="0"/>
              <a:t>Recycled Water</a:t>
            </a:r>
          </a:p>
          <a:p>
            <a:r>
              <a:rPr lang="en-US" sz="3200" dirty="0"/>
              <a:t>General Plan</a:t>
            </a:r>
          </a:p>
          <a:p>
            <a:r>
              <a:rPr lang="en-US" sz="3200" dirty="0"/>
              <a:t>Emergency Preparedness Facilities</a:t>
            </a:r>
          </a:p>
          <a:p>
            <a:r>
              <a:rPr lang="en-US" sz="3200" i="1" dirty="0"/>
              <a:t>Library District</a:t>
            </a:r>
          </a:p>
          <a:p>
            <a:r>
              <a:rPr lang="en-US" sz="3200" i="1" dirty="0"/>
              <a:t>Storm Drain</a:t>
            </a:r>
          </a:p>
          <a:p>
            <a:r>
              <a:rPr lang="en-US" sz="3200" i="1" dirty="0"/>
              <a:t>Trails</a:t>
            </a:r>
          </a:p>
          <a:p>
            <a:r>
              <a:rPr lang="en-US" sz="3200" i="1" dirty="0"/>
              <a:t>Maintenance Equipment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9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7D5EBD-F048-F452-E3EB-64978A32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0610"/>
            <a:ext cx="11424549" cy="499108"/>
          </a:xfrm>
        </p:spPr>
        <p:txBody>
          <a:bodyPr anchor="ctr">
            <a:normAutofit/>
          </a:bodyPr>
          <a:lstStyle/>
          <a:p>
            <a:r>
              <a:rPr lang="en-US" dirty="0"/>
              <a:t>Growth Projections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C0020-B9D0-C676-BE54-561343E3B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069" y="6466346"/>
            <a:ext cx="473763" cy="3965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4C9E06-8BC7-41A5-9DD6-8F0EF0C3DA1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7C2A32-8CBA-F4A7-8623-06AAEB0FC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01684"/>
              </p:ext>
            </p:extLst>
          </p:nvPr>
        </p:nvGraphicFramePr>
        <p:xfrm>
          <a:off x="1697915" y="1092682"/>
          <a:ext cx="8760241" cy="50857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87196">
                  <a:extLst>
                    <a:ext uri="{9D8B030D-6E8A-4147-A177-3AD203B41FA5}">
                      <a16:colId xmlns:a16="http://schemas.microsoft.com/office/drawing/2014/main" val="3055322487"/>
                    </a:ext>
                  </a:extLst>
                </a:gridCol>
                <a:gridCol w="1819418">
                  <a:extLst>
                    <a:ext uri="{9D8B030D-6E8A-4147-A177-3AD203B41FA5}">
                      <a16:colId xmlns:a16="http://schemas.microsoft.com/office/drawing/2014/main" val="1756984084"/>
                    </a:ext>
                  </a:extLst>
                </a:gridCol>
                <a:gridCol w="1819418">
                  <a:extLst>
                    <a:ext uri="{9D8B030D-6E8A-4147-A177-3AD203B41FA5}">
                      <a16:colId xmlns:a16="http://schemas.microsoft.com/office/drawing/2014/main" val="3667544642"/>
                    </a:ext>
                  </a:extLst>
                </a:gridCol>
                <a:gridCol w="2034209">
                  <a:extLst>
                    <a:ext uri="{9D8B030D-6E8A-4147-A177-3AD203B41FA5}">
                      <a16:colId xmlns:a16="http://schemas.microsoft.com/office/drawing/2014/main" val="387987459"/>
                    </a:ext>
                  </a:extLst>
                </a:gridCol>
              </a:tblGrid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 </a:t>
                      </a:r>
                      <a:endParaRPr lang="en-US" sz="3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dirty="0">
                          <a:effectLst/>
                        </a:rPr>
                        <a:t>2023</a:t>
                      </a:r>
                      <a:endParaRPr lang="en-U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dirty="0">
                          <a:effectLst/>
                        </a:rPr>
                        <a:t>2040</a:t>
                      </a:r>
                      <a:endParaRPr lang="en-U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dirty="0">
                          <a:effectLst/>
                        </a:rPr>
                        <a:t>Increase</a:t>
                      </a:r>
                      <a:endParaRPr lang="en-US" sz="3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286463777"/>
                  </a:ext>
                </a:extLst>
              </a:tr>
              <a:tr h="115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Residents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dirty="0">
                          <a:effectLst/>
                        </a:rPr>
                        <a:t>      56,070 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      80,000 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      23,930 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1134810051"/>
                  </a:ext>
                </a:extLst>
              </a:tr>
              <a:tr h="115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Dwelling Units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dirty="0">
                          <a:effectLst/>
                        </a:rPr>
                        <a:t>      18,719 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      25,547 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        6,828 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575582335"/>
                  </a:ext>
                </a:extLst>
              </a:tr>
              <a:tr h="115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Employment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        6,215 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dirty="0">
                          <a:effectLst/>
                        </a:rPr>
                        <a:t>      22,968 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dirty="0">
                          <a:effectLst/>
                        </a:rPr>
                        <a:t>      16,753 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4205468597"/>
                  </a:ext>
                </a:extLst>
              </a:tr>
              <a:tr h="95680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Sources: Beaumont General Plan; CA DOF; US Census Bureau </a:t>
                      </a:r>
                      <a:r>
                        <a:rPr lang="en-US" sz="2600" u="none" strike="noStrike" dirty="0" err="1">
                          <a:effectLst/>
                        </a:rPr>
                        <a:t>OnTheMap</a:t>
                      </a:r>
                      <a:r>
                        <a:rPr lang="en-US" sz="2600" u="none" strike="noStrike" dirty="0">
                          <a:effectLst/>
                        </a:rPr>
                        <a:t> Application.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63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3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91DA0-D65F-D621-697A-C18F2537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9" y="1005841"/>
            <a:ext cx="9729585" cy="5253811"/>
          </a:xfrm>
        </p:spPr>
        <p:txBody>
          <a:bodyPr/>
          <a:lstStyle/>
          <a:p>
            <a:r>
              <a:rPr lang="en-US" dirty="0"/>
              <a:t>Updated high cube warehouse trip rate from “High cube transload and short-term storage warehouse (154)” to “High cube parcel hub warehouse (156)” </a:t>
            </a:r>
          </a:p>
          <a:p>
            <a:r>
              <a:rPr lang="en-US" dirty="0"/>
              <a:t>Providing two additional transportation scenarios, based on near-term, and mid-term project priorities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5F474-31DD-FD6E-AE53-3650F52F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Since April 19</a:t>
            </a:r>
            <a:r>
              <a:rPr lang="en-US" baseline="30000" dirty="0"/>
              <a:t>th</a:t>
            </a:r>
            <a:r>
              <a:rPr lang="en-US" dirty="0"/>
              <a:t>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43476-3465-4A32-6DEE-BCF3AB19F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4C9E06-8BC7-41A5-9DD6-8F0EF0C3DA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6877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NoSectionTags">
  <a:themeElements>
    <a:clrScheme name="Willdan">
      <a:dk1>
        <a:sysClr val="windowText" lastClr="000000"/>
      </a:dk1>
      <a:lt1>
        <a:srgbClr val="FFFFFF"/>
      </a:lt1>
      <a:dk2>
        <a:srgbClr val="003865"/>
      </a:dk2>
      <a:lt2>
        <a:srgbClr val="6B7785"/>
      </a:lt2>
      <a:accent1>
        <a:srgbClr val="0077C8"/>
      </a:accent1>
      <a:accent2>
        <a:srgbClr val="43B02A"/>
      </a:accent2>
      <a:accent3>
        <a:srgbClr val="006272"/>
      </a:accent3>
      <a:accent4>
        <a:srgbClr val="046A38"/>
      </a:accent4>
      <a:accent5>
        <a:srgbClr val="00A9E0"/>
      </a:accent5>
      <a:accent6>
        <a:srgbClr val="F2A900"/>
      </a:accent6>
      <a:hlink>
        <a:srgbClr val="0077C8"/>
      </a:hlink>
      <a:folHlink>
        <a:srgbClr val="00A9E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F Update Presentation.potx" id="{8FDC91AE-7F0B-4A60-BCC2-4E5F21CFD7FA}" vid="{1732892F-60CB-480C-AEC2-E602A9F6D7E2}"/>
    </a:ext>
  </a:extLst>
</a:theme>
</file>

<file path=ppt/theme/theme2.xml><?xml version="1.0" encoding="utf-8"?>
<a:theme xmlns:a="http://schemas.openxmlformats.org/drawingml/2006/main" name="Master_CustomCovers">
  <a:themeElements>
    <a:clrScheme name="Willdan">
      <a:dk1>
        <a:sysClr val="windowText" lastClr="000000"/>
      </a:dk1>
      <a:lt1>
        <a:srgbClr val="FFFFFF"/>
      </a:lt1>
      <a:dk2>
        <a:srgbClr val="003865"/>
      </a:dk2>
      <a:lt2>
        <a:srgbClr val="6B7785"/>
      </a:lt2>
      <a:accent1>
        <a:srgbClr val="0077C8"/>
      </a:accent1>
      <a:accent2>
        <a:srgbClr val="43B02A"/>
      </a:accent2>
      <a:accent3>
        <a:srgbClr val="006272"/>
      </a:accent3>
      <a:accent4>
        <a:srgbClr val="046A38"/>
      </a:accent4>
      <a:accent5>
        <a:srgbClr val="00A9E0"/>
      </a:accent5>
      <a:accent6>
        <a:srgbClr val="F2A900"/>
      </a:accent6>
      <a:hlink>
        <a:srgbClr val="0077C8"/>
      </a:hlink>
      <a:folHlink>
        <a:srgbClr val="00A9E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F Update Presentation.potx" id="{8FDC91AE-7F0B-4A60-BCC2-4E5F21CFD7FA}" vid="{F7D50B20-F5BF-486B-B747-42D3EF99DB34}"/>
    </a:ext>
  </a:extLst>
</a:theme>
</file>

<file path=ppt/theme/theme3.xml><?xml version="1.0" encoding="utf-8"?>
<a:theme xmlns:a="http://schemas.openxmlformats.org/drawingml/2006/main" name="Master_SectionTag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F Update Presentation.potx" id="{8FDC91AE-7F0B-4A60-BCC2-4E5F21CFD7FA}" vid="{36054F52-F41C-4996-9D35-2398B2AD77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24634</TotalTime>
  <Words>1269</Words>
  <Application>Microsoft Office PowerPoint</Application>
  <PresentationFormat>Widescreen</PresentationFormat>
  <Paragraphs>396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*Calibri-26460-Identity-H</vt:lpstr>
      <vt:lpstr>Arial</vt:lpstr>
      <vt:lpstr>Calibri</vt:lpstr>
      <vt:lpstr>Calibri Light</vt:lpstr>
      <vt:lpstr>Century Gothic</vt:lpstr>
      <vt:lpstr>Franklin Gothic Book</vt:lpstr>
      <vt:lpstr>Montserrat</vt:lpstr>
      <vt:lpstr>Wingdings</vt:lpstr>
      <vt:lpstr>Master_NoSectionTags</vt:lpstr>
      <vt:lpstr>Master_CustomCovers</vt:lpstr>
      <vt:lpstr>Master_SectionTags</vt:lpstr>
      <vt:lpstr>PowerPoint Presentation</vt:lpstr>
      <vt:lpstr>What is a Development Impact Fee?</vt:lpstr>
      <vt:lpstr>Mitigation Fee Act Findings (Govt. Code §66001)</vt:lpstr>
      <vt:lpstr>AB 602</vt:lpstr>
      <vt:lpstr>Sheetz Decision</vt:lpstr>
      <vt:lpstr>Impact Fees – Basic Methodology</vt:lpstr>
      <vt:lpstr>Impact Fee Categories</vt:lpstr>
      <vt:lpstr>Growth Projections</vt:lpstr>
      <vt:lpstr>Changes Since April 19th Report</vt:lpstr>
      <vt:lpstr>Cost Allocation Methods: WHAT Facilities Serve WHO</vt:lpstr>
      <vt:lpstr>Fee Program Methodologies</vt:lpstr>
      <vt:lpstr>Major Planned Facilities</vt:lpstr>
      <vt:lpstr>Planned Facilities Total Cost Summary</vt:lpstr>
      <vt:lpstr>Maximum Justified Fee Schedule</vt:lpstr>
      <vt:lpstr>Transportation Fee Alternatives – Prioritized Project List</vt:lpstr>
      <vt:lpstr>Transportation Fee Alternatives – Cost per Trip</vt:lpstr>
      <vt:lpstr>Transportation Fee Alternatives – Fee Schedules</vt:lpstr>
      <vt:lpstr>Fee Comparison: Single Family Unit</vt:lpstr>
      <vt:lpstr>Fee Comparison: 20 Multifamily Units</vt:lpstr>
      <vt:lpstr>Fee Comparison: Commercial/Retail – 950 Square Feet</vt:lpstr>
      <vt:lpstr>Fee Comparison: Commercial - Industrial/Business Park - 50,000 Square Feet</vt:lpstr>
      <vt:lpstr>Fee Comparison: Industrial/High Cube Warehouse - 100,000 Square Feet</vt:lpstr>
      <vt:lpstr>Fee Comparison: Industrial/High Cube Warehouse – 1,000,000 Square Feet</vt:lpstr>
      <vt:lpstr>Policy Options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Beaumont Impact Fee Update</dc:title>
  <dc:creator>Carlos Villarreal</dc:creator>
  <cp:lastModifiedBy>Carlos Villarreal</cp:lastModifiedBy>
  <cp:revision>5266</cp:revision>
  <cp:lastPrinted>2022-08-11T22:23:47Z</cp:lastPrinted>
  <dcterms:created xsi:type="dcterms:W3CDTF">2018-07-23T19:30:24Z</dcterms:created>
  <dcterms:modified xsi:type="dcterms:W3CDTF">2024-06-05T15:59:18Z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360697-266a-4563-acd5-eba284ec2b76_Enabled">
    <vt:lpwstr>true</vt:lpwstr>
  </property>
  <property fmtid="{D5CDD505-2E9C-101B-9397-08002B2CF9AE}" pid="3" name="MSIP_Label_b9360697-266a-4563-acd5-eba284ec2b76_SetDate">
    <vt:lpwstr>2023-09-26T18:32:20Z</vt:lpwstr>
  </property>
  <property fmtid="{D5CDD505-2E9C-101B-9397-08002B2CF9AE}" pid="4" name="MSIP_Label_b9360697-266a-4563-acd5-eba284ec2b76_Method">
    <vt:lpwstr>Standard</vt:lpwstr>
  </property>
  <property fmtid="{D5CDD505-2E9C-101B-9397-08002B2CF9AE}" pid="5" name="MSIP_Label_b9360697-266a-4563-acd5-eba284ec2b76_Name">
    <vt:lpwstr>defa4170-0d19-0005-0004-bc88714345d2</vt:lpwstr>
  </property>
  <property fmtid="{D5CDD505-2E9C-101B-9397-08002B2CF9AE}" pid="6" name="MSIP_Label_b9360697-266a-4563-acd5-eba284ec2b76_SiteId">
    <vt:lpwstr>8ab93658-f71f-4926-b380-e0da1d18115a</vt:lpwstr>
  </property>
  <property fmtid="{D5CDD505-2E9C-101B-9397-08002B2CF9AE}" pid="7" name="MSIP_Label_b9360697-266a-4563-acd5-eba284ec2b76_ActionId">
    <vt:lpwstr>15e2f1d0-e1bd-492e-9d69-2d417f54fa4d</vt:lpwstr>
  </property>
  <property fmtid="{D5CDD505-2E9C-101B-9397-08002B2CF9AE}" pid="8" name="MSIP_Label_b9360697-266a-4563-acd5-eba284ec2b76_ContentBits">
    <vt:lpwstr>0</vt:lpwstr>
  </property>
</Properties>
</file>